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87" r:id="rId4"/>
    <p:sldId id="259" r:id="rId5"/>
    <p:sldId id="292" r:id="rId6"/>
    <p:sldId id="258" r:id="rId7"/>
    <p:sldId id="260" r:id="rId8"/>
    <p:sldId id="263" r:id="rId9"/>
    <p:sldId id="273" r:id="rId10"/>
    <p:sldId id="261" r:id="rId11"/>
    <p:sldId id="272" r:id="rId12"/>
    <p:sldId id="265" r:id="rId13"/>
    <p:sldId id="274" r:id="rId14"/>
    <p:sldId id="267" r:id="rId15"/>
    <p:sldId id="275" r:id="rId16"/>
    <p:sldId id="270" r:id="rId17"/>
    <p:sldId id="285" r:id="rId18"/>
    <p:sldId id="262" r:id="rId19"/>
    <p:sldId id="283" r:id="rId20"/>
    <p:sldId id="271" r:id="rId21"/>
    <p:sldId id="282" r:id="rId22"/>
    <p:sldId id="278" r:id="rId23"/>
    <p:sldId id="281" r:id="rId24"/>
    <p:sldId id="279" r:id="rId25"/>
    <p:sldId id="284" r:id="rId26"/>
    <p:sldId id="280" r:id="rId27"/>
    <p:sldId id="276" r:id="rId28"/>
    <p:sldId id="290" r:id="rId29"/>
    <p:sldId id="289" r:id="rId30"/>
    <p:sldId id="29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60"/>
  </p:normalViewPr>
  <p:slideViewPr>
    <p:cSldViewPr snapToGrid="0">
      <p:cViewPr varScale="1">
        <p:scale>
          <a:sx n="117" d="100"/>
          <a:sy n="117" d="100"/>
        </p:scale>
        <p:origin x="-24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36675" y="242146"/>
            <a:ext cx="9144000" cy="2387600"/>
          </a:xfrm>
        </p:spPr>
        <p:txBody>
          <a:bodyPr anchor="b">
            <a:normAutofit/>
          </a:bodyPr>
          <a:lstStyle>
            <a:lvl1pPr algn="ctr">
              <a:defRPr sz="5400">
                <a:latin typeface="Berlin Sans FB Demi" panose="020E0802020502020306"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541091" y="2662001"/>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5EE0EF3B-A850-4B3A-9502-75170F27E816}" type="datetimeFigureOut">
              <a:rPr lang="en-GB" smtClean="0"/>
              <a:pPr/>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FC6AA5-408E-4D26-9226-4AABCDC2F9DA}" type="slidenum">
              <a:rPr lang="en-GB" smtClean="0"/>
              <a:pPr/>
              <a:t>‹#›</a:t>
            </a:fld>
            <a:endParaRPr lang="en-GB"/>
          </a:p>
        </p:txBody>
      </p:sp>
      <p:sp>
        <p:nvSpPr>
          <p:cNvPr id="10" name="Rectangle 9"/>
          <p:cNvSpPr/>
          <p:nvPr userDrawn="1"/>
        </p:nvSpPr>
        <p:spPr>
          <a:xfrm>
            <a:off x="0" y="0"/>
            <a:ext cx="145278" cy="68580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Rectangle 10"/>
          <p:cNvSpPr/>
          <p:nvPr userDrawn="1"/>
        </p:nvSpPr>
        <p:spPr>
          <a:xfrm>
            <a:off x="12046722" y="0"/>
            <a:ext cx="145278" cy="68580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97856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E0EF3B-A850-4B3A-9502-75170F27E816}" type="datetimeFigureOut">
              <a:rPr lang="en-GB" smtClean="0"/>
              <a:pPr/>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FC6AA5-408E-4D26-9226-4AABCDC2F9DA}" type="slidenum">
              <a:rPr lang="en-GB" smtClean="0"/>
              <a:pPr/>
              <a:t>‹#›</a:t>
            </a:fld>
            <a:endParaRPr lang="en-GB"/>
          </a:p>
        </p:txBody>
      </p:sp>
    </p:spTree>
    <p:extLst>
      <p:ext uri="{BB962C8B-B14F-4D97-AF65-F5344CB8AC3E}">
        <p14:creationId xmlns:p14="http://schemas.microsoft.com/office/powerpoint/2010/main" val="31651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E0EF3B-A850-4B3A-9502-75170F27E816}" type="datetimeFigureOut">
              <a:rPr lang="en-GB" smtClean="0"/>
              <a:pPr/>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FC6AA5-408E-4D26-9226-4AABCDC2F9DA}" type="slidenum">
              <a:rPr lang="en-GB" smtClean="0"/>
              <a:pPr/>
              <a:t>‹#›</a:t>
            </a:fld>
            <a:endParaRPr lang="en-GB"/>
          </a:p>
        </p:txBody>
      </p:sp>
    </p:spTree>
    <p:extLst>
      <p:ext uri="{BB962C8B-B14F-4D97-AF65-F5344CB8AC3E}">
        <p14:creationId xmlns:p14="http://schemas.microsoft.com/office/powerpoint/2010/main" val="398557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E0EF3B-A850-4B3A-9502-75170F27E816}" type="datetimeFigureOut">
              <a:rPr lang="en-GB" smtClean="0"/>
              <a:pPr/>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FC6AA5-408E-4D26-9226-4AABCDC2F9DA}" type="slidenum">
              <a:rPr lang="en-GB" smtClean="0"/>
              <a:pPr/>
              <a:t>‹#›</a:t>
            </a:fld>
            <a:endParaRPr lang="en-GB"/>
          </a:p>
        </p:txBody>
      </p:sp>
    </p:spTree>
    <p:extLst>
      <p:ext uri="{BB962C8B-B14F-4D97-AF65-F5344CB8AC3E}">
        <p14:creationId xmlns:p14="http://schemas.microsoft.com/office/powerpoint/2010/main" val="1216478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E0EF3B-A850-4B3A-9502-75170F27E816}" type="datetimeFigureOut">
              <a:rPr lang="en-GB" smtClean="0"/>
              <a:pPr/>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FC6AA5-408E-4D26-9226-4AABCDC2F9DA}" type="slidenum">
              <a:rPr lang="en-GB" smtClean="0"/>
              <a:pPr/>
              <a:t>‹#›</a:t>
            </a:fld>
            <a:endParaRPr lang="en-GB"/>
          </a:p>
        </p:txBody>
      </p:sp>
    </p:spTree>
    <p:extLst>
      <p:ext uri="{BB962C8B-B14F-4D97-AF65-F5344CB8AC3E}">
        <p14:creationId xmlns:p14="http://schemas.microsoft.com/office/powerpoint/2010/main" val="162625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EE0EF3B-A850-4B3A-9502-75170F27E816}" type="datetimeFigureOut">
              <a:rPr lang="en-GB" smtClean="0"/>
              <a:pPr/>
              <a:t>05/02/2020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FC6AA5-408E-4D26-9226-4AABCDC2F9DA}" type="slidenum">
              <a:rPr lang="en-GB" smtClean="0"/>
              <a:pPr/>
              <a:t>‹#›</a:t>
            </a:fld>
            <a:endParaRPr lang="en-GB"/>
          </a:p>
        </p:txBody>
      </p:sp>
    </p:spTree>
    <p:extLst>
      <p:ext uri="{BB962C8B-B14F-4D97-AF65-F5344CB8AC3E}">
        <p14:creationId xmlns:p14="http://schemas.microsoft.com/office/powerpoint/2010/main" val="127408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EE0EF3B-A850-4B3A-9502-75170F27E816}" type="datetimeFigureOut">
              <a:rPr lang="en-GB" smtClean="0"/>
              <a:pPr/>
              <a:t>05/02/2020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FC6AA5-408E-4D26-9226-4AABCDC2F9DA}" type="slidenum">
              <a:rPr lang="en-GB" smtClean="0"/>
              <a:pPr/>
              <a:t>‹#›</a:t>
            </a:fld>
            <a:endParaRPr lang="en-GB"/>
          </a:p>
        </p:txBody>
      </p:sp>
    </p:spTree>
    <p:extLst>
      <p:ext uri="{BB962C8B-B14F-4D97-AF65-F5344CB8AC3E}">
        <p14:creationId xmlns:p14="http://schemas.microsoft.com/office/powerpoint/2010/main" val="1893013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EE0EF3B-A850-4B3A-9502-75170F27E816}" type="datetimeFigureOut">
              <a:rPr lang="en-GB" smtClean="0"/>
              <a:pPr/>
              <a:t>05/02/2020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FC6AA5-408E-4D26-9226-4AABCDC2F9DA}" type="slidenum">
              <a:rPr lang="en-GB" smtClean="0"/>
              <a:pPr/>
              <a:t>‹#›</a:t>
            </a:fld>
            <a:endParaRPr lang="en-GB"/>
          </a:p>
        </p:txBody>
      </p:sp>
    </p:spTree>
    <p:extLst>
      <p:ext uri="{BB962C8B-B14F-4D97-AF65-F5344CB8AC3E}">
        <p14:creationId xmlns:p14="http://schemas.microsoft.com/office/powerpoint/2010/main" val="200308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0EF3B-A850-4B3A-9502-75170F27E816}" type="datetimeFigureOut">
              <a:rPr lang="en-GB" smtClean="0"/>
              <a:pPr/>
              <a:t>05/02/2020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FC6AA5-408E-4D26-9226-4AABCDC2F9DA}" type="slidenum">
              <a:rPr lang="en-GB" smtClean="0"/>
              <a:pPr/>
              <a:t>‹#›</a:t>
            </a:fld>
            <a:endParaRPr lang="en-GB"/>
          </a:p>
        </p:txBody>
      </p:sp>
    </p:spTree>
    <p:extLst>
      <p:ext uri="{BB962C8B-B14F-4D97-AF65-F5344CB8AC3E}">
        <p14:creationId xmlns:p14="http://schemas.microsoft.com/office/powerpoint/2010/main" val="1133411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E0EF3B-A850-4B3A-9502-75170F27E816}" type="datetimeFigureOut">
              <a:rPr lang="en-GB" smtClean="0"/>
              <a:pPr/>
              <a:t>05/02/2020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FC6AA5-408E-4D26-9226-4AABCDC2F9DA}" type="slidenum">
              <a:rPr lang="en-GB" smtClean="0"/>
              <a:pPr/>
              <a:t>‹#›</a:t>
            </a:fld>
            <a:endParaRPr lang="en-GB"/>
          </a:p>
        </p:txBody>
      </p:sp>
    </p:spTree>
    <p:extLst>
      <p:ext uri="{BB962C8B-B14F-4D97-AF65-F5344CB8AC3E}">
        <p14:creationId xmlns:p14="http://schemas.microsoft.com/office/powerpoint/2010/main" val="3896158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E0EF3B-A850-4B3A-9502-75170F27E816}" type="datetimeFigureOut">
              <a:rPr lang="en-GB" smtClean="0"/>
              <a:pPr/>
              <a:t>05/02/2020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FC6AA5-408E-4D26-9226-4AABCDC2F9DA}" type="slidenum">
              <a:rPr lang="en-GB" smtClean="0"/>
              <a:pPr/>
              <a:t>‹#›</a:t>
            </a:fld>
            <a:endParaRPr lang="en-GB"/>
          </a:p>
        </p:txBody>
      </p:sp>
    </p:spTree>
    <p:extLst>
      <p:ext uri="{BB962C8B-B14F-4D97-AF65-F5344CB8AC3E}">
        <p14:creationId xmlns:p14="http://schemas.microsoft.com/office/powerpoint/2010/main" val="3194223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0EF3B-A850-4B3A-9502-75170F27E816}" type="datetimeFigureOut">
              <a:rPr lang="en-GB" smtClean="0"/>
              <a:pPr/>
              <a:t>05/02/2020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C6AA5-408E-4D26-9226-4AABCDC2F9DA}" type="slidenum">
              <a:rPr lang="en-GB" smtClean="0"/>
              <a:pPr/>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001233" y="161146"/>
            <a:ext cx="2857481" cy="1258412"/>
          </a:xfrm>
          <a:prstGeom prst="rect">
            <a:avLst/>
          </a:prstGeom>
        </p:spPr>
      </p:pic>
      <p:sp>
        <p:nvSpPr>
          <p:cNvPr id="9" name="Rectangle 8"/>
          <p:cNvSpPr/>
          <p:nvPr userDrawn="1"/>
        </p:nvSpPr>
        <p:spPr>
          <a:xfrm>
            <a:off x="-12819" y="0"/>
            <a:ext cx="145278" cy="68580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Rectangle 9"/>
          <p:cNvSpPr/>
          <p:nvPr userDrawn="1"/>
        </p:nvSpPr>
        <p:spPr>
          <a:xfrm>
            <a:off x="12075209" y="0"/>
            <a:ext cx="145278" cy="68580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Rectangle 10"/>
          <p:cNvSpPr/>
          <p:nvPr userDrawn="1"/>
        </p:nvSpPr>
        <p:spPr>
          <a:xfrm rot="5400000">
            <a:off x="6020412" y="-5960593"/>
            <a:ext cx="161146" cy="1208233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Rectangle 11"/>
          <p:cNvSpPr/>
          <p:nvPr userDrawn="1"/>
        </p:nvSpPr>
        <p:spPr>
          <a:xfrm rot="5400000">
            <a:off x="5995487" y="711337"/>
            <a:ext cx="161146" cy="1213218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6781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Berlin Sans FB Demi" panose="020E08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0483" y="-1018044"/>
            <a:ext cx="9144000" cy="2387600"/>
          </a:xfrm>
        </p:spPr>
        <p:txBody>
          <a:bodyPr/>
          <a:lstStyle/>
          <a:p>
            <a:r>
              <a:rPr lang="en-GB" dirty="0" smtClean="0"/>
              <a:t>999 or not?</a:t>
            </a:r>
            <a:endParaRPr lang="en-GB" dirty="0"/>
          </a:p>
        </p:txBody>
      </p:sp>
      <p:sp>
        <p:nvSpPr>
          <p:cNvPr id="3" name="Subtitle 2"/>
          <p:cNvSpPr>
            <a:spLocks noGrp="1"/>
          </p:cNvSpPr>
          <p:nvPr>
            <p:ph type="subTitle" idx="1"/>
          </p:nvPr>
        </p:nvSpPr>
        <p:spPr>
          <a:xfrm>
            <a:off x="502024" y="1794220"/>
            <a:ext cx="10972800" cy="1682225"/>
          </a:xfrm>
        </p:spPr>
        <p:txBody>
          <a:bodyPr/>
          <a:lstStyle/>
          <a:p>
            <a:r>
              <a:rPr lang="en-GB" dirty="0" smtClean="0"/>
              <a:t>Every year thousands of people make 999 calls to the </a:t>
            </a:r>
            <a:r>
              <a:rPr lang="en-GB" b="1" dirty="0" smtClean="0"/>
              <a:t>ambulance</a:t>
            </a:r>
            <a:r>
              <a:rPr lang="en-GB" dirty="0" smtClean="0"/>
              <a:t> service, but many of them are not </a:t>
            </a:r>
            <a:r>
              <a:rPr lang="en-GB" dirty="0" smtClean="0"/>
              <a:t>for </a:t>
            </a:r>
            <a:r>
              <a:rPr lang="en-GB" b="1" dirty="0" smtClean="0"/>
              <a:t>emergencies</a:t>
            </a:r>
            <a:r>
              <a:rPr lang="en-GB" dirty="0" smtClean="0"/>
              <a:t>. There are other services available to help people when it’s not an emergency. If you call 999 when it’s not serious, you could delay treatment for people in </a:t>
            </a:r>
            <a:r>
              <a:rPr lang="en-GB" b="1" dirty="0" smtClean="0"/>
              <a:t>life threatening </a:t>
            </a:r>
            <a:r>
              <a:rPr lang="en-GB" dirty="0" smtClean="0"/>
              <a:t>situations.</a:t>
            </a:r>
            <a:endParaRPr lang="en-GB" dirty="0"/>
          </a:p>
        </p:txBody>
      </p:sp>
      <p:pic>
        <p:nvPicPr>
          <p:cNvPr id="6"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t="8687" b="7776"/>
          <a:stretch/>
        </p:blipFill>
        <p:spPr>
          <a:xfrm>
            <a:off x="3371851" y="3467817"/>
            <a:ext cx="5496874" cy="3197109"/>
          </a:xfrm>
          <a:prstGeom prst="rect">
            <a:avLst/>
          </a:prstGeom>
        </p:spPr>
      </p:pic>
      <p:sp>
        <p:nvSpPr>
          <p:cNvPr id="4" name="TextBox 3"/>
          <p:cNvSpPr txBox="1"/>
          <p:nvPr/>
        </p:nvSpPr>
        <p:spPr>
          <a:xfrm>
            <a:off x="212271" y="195943"/>
            <a:ext cx="2155372" cy="369332"/>
          </a:xfrm>
          <a:prstGeom prst="rect">
            <a:avLst/>
          </a:prstGeom>
          <a:noFill/>
        </p:spPr>
        <p:txBody>
          <a:bodyPr wrap="square" rtlCol="0">
            <a:spAutoFit/>
          </a:bodyPr>
          <a:lstStyle/>
          <a:p>
            <a:r>
              <a:rPr lang="en-GB" dirty="0" smtClean="0">
                <a:solidFill>
                  <a:schemeClr val="bg1">
                    <a:lumMod val="85000"/>
                  </a:schemeClr>
                </a:solidFill>
              </a:rPr>
              <a:t>KS2</a:t>
            </a:r>
            <a:endParaRPr lang="en-GB" dirty="0">
              <a:solidFill>
                <a:schemeClr val="bg1">
                  <a:lumMod val="85000"/>
                </a:schemeClr>
              </a:solidFill>
            </a:endParaRPr>
          </a:p>
        </p:txBody>
      </p:sp>
    </p:spTree>
    <p:extLst>
      <p:ext uri="{BB962C8B-B14F-4D97-AF65-F5344CB8AC3E}">
        <p14:creationId xmlns:p14="http://schemas.microsoft.com/office/powerpoint/2010/main" val="2274665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3149"/>
            <a:ext cx="10515600" cy="1325563"/>
          </a:xfrm>
        </p:spPr>
        <p:txBody>
          <a:bodyPr>
            <a:normAutofit fontScale="90000"/>
          </a:bodyPr>
          <a:lstStyle/>
          <a:p>
            <a:r>
              <a:rPr lang="en-GB" dirty="0" smtClean="0"/>
              <a:t/>
            </a:r>
            <a:br>
              <a:rPr lang="en-GB" dirty="0" smtClean="0"/>
            </a:br>
            <a:r>
              <a:rPr lang="en-GB" dirty="0" smtClean="0"/>
              <a:t>Oh no! Snow White is laid out on the floor, unconscious next to the breakfast table. </a:t>
            </a:r>
            <a:r>
              <a:rPr lang="en-GB" dirty="0" err="1" smtClean="0"/>
              <a:t>Sneezey</a:t>
            </a:r>
            <a:r>
              <a:rPr lang="en-GB" dirty="0" smtClean="0"/>
              <a:t> can’t wake her up. An apple with a bite out of it lies next to her.  What would you do?</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10612" y="3505026"/>
            <a:ext cx="2762143" cy="3102808"/>
          </a:xfrm>
        </p:spPr>
      </p:pic>
      <p:sp>
        <p:nvSpPr>
          <p:cNvPr id="5" name="Content Placeholder 2"/>
          <p:cNvSpPr txBox="1">
            <a:spLocks/>
          </p:cNvSpPr>
          <p:nvPr/>
        </p:nvSpPr>
        <p:spPr>
          <a:xfrm>
            <a:off x="712694" y="3992578"/>
            <a:ext cx="10515600" cy="41028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smtClean="0">
                <a:solidFill>
                  <a:srgbClr val="00B050"/>
                </a:solidFill>
              </a:rPr>
              <a:t>A – ring 999</a:t>
            </a:r>
          </a:p>
          <a:p>
            <a:r>
              <a:rPr lang="en-GB" b="1" dirty="0" smtClean="0">
                <a:solidFill>
                  <a:srgbClr val="00B050"/>
                </a:solidFill>
              </a:rPr>
              <a:t>B – not sure, ring 111</a:t>
            </a:r>
          </a:p>
          <a:p>
            <a:r>
              <a:rPr lang="en-GB" b="1" dirty="0" smtClean="0">
                <a:solidFill>
                  <a:srgbClr val="00B050"/>
                </a:solidFill>
              </a:rPr>
              <a:t>C – call the doctor</a:t>
            </a:r>
            <a:endParaRPr lang="en-GB" b="1" dirty="0">
              <a:solidFill>
                <a:srgbClr val="00B050"/>
              </a:solidFill>
            </a:endParaRPr>
          </a:p>
        </p:txBody>
      </p:sp>
    </p:spTree>
    <p:extLst>
      <p:ext uri="{BB962C8B-B14F-4D97-AF65-F5344CB8AC3E}">
        <p14:creationId xmlns:p14="http://schemas.microsoft.com/office/powerpoint/2010/main" val="43495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169" y="2738485"/>
            <a:ext cx="10855106" cy="1325563"/>
          </a:xfrm>
        </p:spPr>
        <p:txBody>
          <a:bodyPr>
            <a:normAutofit fontScale="90000"/>
          </a:bodyPr>
          <a:lstStyle/>
          <a:p>
            <a:r>
              <a:rPr lang="en-GB" dirty="0" smtClean="0"/>
              <a:t>You are correct! Calling 999 was the correct thing to do. Snow White has had an allergic reaction to the apple. She needs to get some special medicine to make her better. Paramedics will help to relieve the symptoms of the allergic reaction and then she will get checked over at hospital.</a:t>
            </a:r>
            <a:endParaRPr lang="en-GB"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7635" b="4568"/>
          <a:stretch/>
        </p:blipFill>
        <p:spPr>
          <a:xfrm>
            <a:off x="8434884" y="4873925"/>
            <a:ext cx="2921128" cy="1785667"/>
          </a:xfrm>
        </p:spPr>
      </p:pic>
    </p:spTree>
    <p:extLst>
      <p:ext uri="{BB962C8B-B14F-4D97-AF65-F5344CB8AC3E}">
        <p14:creationId xmlns:p14="http://schemas.microsoft.com/office/powerpoint/2010/main" val="3867683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37" y="0"/>
            <a:ext cx="10927533" cy="1744332"/>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smtClean="0"/>
              <a:t/>
            </a:r>
            <a:br>
              <a:rPr lang="en-GB" dirty="0" smtClean="0"/>
            </a:br>
            <a:r>
              <a:rPr lang="en-GB" dirty="0" smtClean="0"/>
              <a:t>The handsome prince is totally exhausted after rescuing Sleeping Beauty. This has caused him to have a seizure. This happens to him when he over does it. Luckily for him, Sleeping Beauty acts quickly. What to do what should she do?</a:t>
            </a:r>
            <a:endParaRPr lang="en-GB" dirty="0"/>
          </a:p>
        </p:txBody>
      </p:sp>
      <p:sp>
        <p:nvSpPr>
          <p:cNvPr id="4" name="Content Placeholder 2"/>
          <p:cNvSpPr>
            <a:spLocks noGrp="1"/>
          </p:cNvSpPr>
          <p:nvPr>
            <p:ph idx="1"/>
          </p:nvPr>
        </p:nvSpPr>
        <p:spPr>
          <a:xfrm>
            <a:off x="639792" y="4449351"/>
            <a:ext cx="10515600" cy="3836484"/>
          </a:xfrm>
        </p:spPr>
        <p:txBody>
          <a:bodyPr/>
          <a:lstStyle/>
          <a:p>
            <a:r>
              <a:rPr lang="en-GB" b="1" dirty="0" smtClean="0">
                <a:solidFill>
                  <a:srgbClr val="00B050"/>
                </a:solidFill>
              </a:rPr>
              <a:t>A – ring 111</a:t>
            </a:r>
          </a:p>
          <a:p>
            <a:r>
              <a:rPr lang="en-GB" b="1" dirty="0" smtClean="0">
                <a:solidFill>
                  <a:srgbClr val="00B050"/>
                </a:solidFill>
              </a:rPr>
              <a:t>B – call 999</a:t>
            </a:r>
          </a:p>
          <a:p>
            <a:r>
              <a:rPr lang="en-GB" b="1" dirty="0" smtClean="0">
                <a:solidFill>
                  <a:srgbClr val="00B050"/>
                </a:solidFill>
              </a:rPr>
              <a:t>C – go to the pharmacist for some medicine</a:t>
            </a:r>
            <a:endParaRPr lang="en-GB" b="1" dirty="0">
              <a:solidFill>
                <a:srgbClr val="00B05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3444" y="4270075"/>
            <a:ext cx="2203005" cy="2287299"/>
          </a:xfrm>
          <a:prstGeom prst="rect">
            <a:avLst/>
          </a:prstGeom>
        </p:spPr>
      </p:pic>
    </p:spTree>
    <p:extLst>
      <p:ext uri="{BB962C8B-B14F-4D97-AF65-F5344CB8AC3E}">
        <p14:creationId xmlns:p14="http://schemas.microsoft.com/office/powerpoint/2010/main" val="287761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452" y="2725861"/>
            <a:ext cx="10515600" cy="853375"/>
          </a:xfrm>
        </p:spPr>
        <p:txBody>
          <a:bodyPr>
            <a:normAutofit fontScale="90000"/>
          </a:bodyPr>
          <a:lstStyle/>
          <a:p>
            <a:r>
              <a:rPr lang="en-GB" dirty="0" smtClean="0"/>
              <a:t>You are correct! Sleeping Beauty called 111 for medical advice because the seizure was over quickly and she’d seen it happen to the prince before. She checked the Prince wasn’t in any danger. She took the advice of the 111 operator on the phone and stayed with the prince until he was feeling much better.</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21583" y="5025266"/>
            <a:ext cx="3237082" cy="1583508"/>
          </a:xfrm>
        </p:spPr>
      </p:pic>
    </p:spTree>
    <p:extLst>
      <p:ext uri="{BB962C8B-B14F-4D97-AF65-F5344CB8AC3E}">
        <p14:creationId xmlns:p14="http://schemas.microsoft.com/office/powerpoint/2010/main" val="18334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28147"/>
            <a:ext cx="10515600" cy="1231271"/>
          </a:xfrm>
        </p:spPr>
        <p:txBody>
          <a:bodyPr>
            <a:normAutofit fontScale="90000"/>
          </a:bodyPr>
          <a:lstStyle/>
          <a:p>
            <a:r>
              <a:rPr lang="en-GB" dirty="0" smtClean="0"/>
              <a:t/>
            </a:r>
            <a:br>
              <a:rPr lang="en-GB" dirty="0" smtClean="0"/>
            </a:br>
            <a:r>
              <a:rPr lang="en-GB" dirty="0" smtClean="0"/>
              <a:t/>
            </a:r>
            <a:br>
              <a:rPr lang="en-GB" dirty="0" smtClean="0"/>
            </a:br>
            <a:r>
              <a:rPr lang="en-GB" dirty="0" smtClean="0"/>
              <a:t>The witch has been baking. She accidently touched the hot tray. The burns are really bad. Her skin has turned white and red. She has blisters. She is in lots of pain. What would you do?</a:t>
            </a:r>
            <a:br>
              <a:rPr lang="en-GB" dirty="0" smtClean="0"/>
            </a:br>
            <a:r>
              <a:rPr lang="en-GB" dirty="0" smtClean="0"/>
              <a:t/>
            </a:r>
            <a:br>
              <a:rPr lang="en-GB" dirty="0" smtClean="0"/>
            </a:br>
            <a:endParaRPr lang="en-GB"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78623" y="3657599"/>
            <a:ext cx="2778896" cy="2845590"/>
          </a:xfrm>
        </p:spPr>
      </p:pic>
      <p:sp>
        <p:nvSpPr>
          <p:cNvPr id="4" name="Content Placeholder 2"/>
          <p:cNvSpPr txBox="1">
            <a:spLocks/>
          </p:cNvSpPr>
          <p:nvPr/>
        </p:nvSpPr>
        <p:spPr>
          <a:xfrm>
            <a:off x="712694" y="4421337"/>
            <a:ext cx="10515600" cy="3726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smtClean="0">
                <a:solidFill>
                  <a:srgbClr val="00B050"/>
                </a:solidFill>
              </a:rPr>
              <a:t>A – ring 999</a:t>
            </a:r>
          </a:p>
          <a:p>
            <a:r>
              <a:rPr lang="en-GB" b="1" dirty="0" smtClean="0">
                <a:solidFill>
                  <a:srgbClr val="00B050"/>
                </a:solidFill>
              </a:rPr>
              <a:t>B – not sure ring 111</a:t>
            </a:r>
          </a:p>
          <a:p>
            <a:r>
              <a:rPr lang="en-GB" b="1" dirty="0" smtClean="0">
                <a:solidFill>
                  <a:srgbClr val="00B050"/>
                </a:solidFill>
              </a:rPr>
              <a:t>C – go to the doctors</a:t>
            </a:r>
            <a:endParaRPr lang="en-GB" b="1" dirty="0"/>
          </a:p>
        </p:txBody>
      </p:sp>
    </p:spTree>
    <p:extLst>
      <p:ext uri="{BB962C8B-B14F-4D97-AF65-F5344CB8AC3E}">
        <p14:creationId xmlns:p14="http://schemas.microsoft.com/office/powerpoint/2010/main" val="227891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574" y="3219105"/>
            <a:ext cx="10515600" cy="1064622"/>
          </a:xfrm>
        </p:spPr>
        <p:txBody>
          <a:bodyPr>
            <a:normAutofit fontScale="90000"/>
          </a:bodyPr>
          <a:lstStyle/>
          <a:p>
            <a:r>
              <a:rPr lang="en-GB" dirty="0" smtClean="0"/>
              <a:t>You are correct! Because the burns are bad it is best to call 999. The operator will help you treat the burns by putting the burn under cold water, wrapping it in cling film. The witch can then go to hospital in the ambulance where they can treat the burn and make the witch better again.</a:t>
            </a:r>
            <a:br>
              <a:rPr lang="en-GB" dirty="0" smtClean="0"/>
            </a:br>
            <a:r>
              <a:rPr lang="en-GB" dirty="0" smtClean="0"/>
              <a:t>What would you do if you had </a:t>
            </a:r>
            <a:br>
              <a:rPr lang="en-GB" dirty="0" smtClean="0"/>
            </a:br>
            <a:r>
              <a:rPr lang="en-GB" dirty="0" smtClean="0"/>
              <a:t>a little burn on your finger?  </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21246" y="4655561"/>
            <a:ext cx="2915478" cy="2029909"/>
          </a:xfrm>
        </p:spPr>
      </p:pic>
    </p:spTree>
    <p:extLst>
      <p:ext uri="{BB962C8B-B14F-4D97-AF65-F5344CB8AC3E}">
        <p14:creationId xmlns:p14="http://schemas.microsoft.com/office/powerpoint/2010/main" val="4183335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157" y="1814463"/>
            <a:ext cx="10515600" cy="1325563"/>
          </a:xfrm>
        </p:spPr>
        <p:txBody>
          <a:bodyPr>
            <a:normAutofit fontScale="90000"/>
          </a:bodyPr>
          <a:lstStyle/>
          <a:p>
            <a:r>
              <a:rPr lang="en-GB" dirty="0" smtClean="0"/>
              <a:t>The gingerbread man was running too fast. He has fallen and has grazed his knee and hands! What would you do?</a:t>
            </a:r>
            <a:br>
              <a:rPr lang="en-GB" dirty="0" smtClean="0"/>
            </a:b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24985" y="3394079"/>
            <a:ext cx="5029134" cy="2826983"/>
          </a:xfrm>
        </p:spPr>
      </p:pic>
      <p:sp>
        <p:nvSpPr>
          <p:cNvPr id="6" name="TextBox 5"/>
          <p:cNvSpPr txBox="1"/>
          <p:nvPr/>
        </p:nvSpPr>
        <p:spPr>
          <a:xfrm>
            <a:off x="9339552" y="6401686"/>
            <a:ext cx="2852448" cy="369332"/>
          </a:xfrm>
          <a:prstGeom prst="rect">
            <a:avLst/>
          </a:prstGeom>
          <a:noFill/>
        </p:spPr>
        <p:txBody>
          <a:bodyPr wrap="none" rtlCol="0">
            <a:spAutoFit/>
          </a:bodyPr>
          <a:lstStyle/>
          <a:p>
            <a:r>
              <a:rPr lang="en-GB" dirty="0" smtClean="0"/>
              <a:t>Photo credit: GETTY IMAGES</a:t>
            </a:r>
            <a:endParaRPr lang="en-GB" dirty="0"/>
          </a:p>
        </p:txBody>
      </p:sp>
      <p:sp>
        <p:nvSpPr>
          <p:cNvPr id="7" name="Content Placeholder 2"/>
          <p:cNvSpPr txBox="1">
            <a:spLocks/>
          </p:cNvSpPr>
          <p:nvPr/>
        </p:nvSpPr>
        <p:spPr>
          <a:xfrm>
            <a:off x="388198" y="3394079"/>
            <a:ext cx="605087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smtClean="0">
                <a:solidFill>
                  <a:srgbClr val="00B050"/>
                </a:solidFill>
                <a:latin typeface="Arial" panose="020B0604020202020204" pitchFamily="34" charset="0"/>
                <a:cs typeface="Arial" panose="020B0604020202020204" pitchFamily="34" charset="0"/>
              </a:rPr>
              <a:t>A – find an adult to help him clean it and apply a plaster if needed</a:t>
            </a:r>
          </a:p>
          <a:p>
            <a:r>
              <a:rPr lang="en-GB" b="1" dirty="0" smtClean="0">
                <a:solidFill>
                  <a:srgbClr val="00B050"/>
                </a:solidFill>
                <a:latin typeface="Arial" panose="020B0604020202020204" pitchFamily="34" charset="0"/>
                <a:cs typeface="Arial" panose="020B0604020202020204" pitchFamily="34" charset="0"/>
              </a:rPr>
              <a:t>B – call 999</a:t>
            </a:r>
          </a:p>
          <a:p>
            <a:r>
              <a:rPr lang="en-GB" b="1" dirty="0" smtClean="0">
                <a:solidFill>
                  <a:srgbClr val="00B050"/>
                </a:solidFill>
                <a:latin typeface="Arial" panose="020B0604020202020204" pitchFamily="34" charset="0"/>
                <a:cs typeface="Arial" panose="020B0604020202020204" pitchFamily="34" charset="0"/>
              </a:rPr>
              <a:t>C – go to the doctors</a:t>
            </a:r>
            <a:endParaRPr lang="en-GB"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504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067" y="2841165"/>
            <a:ext cx="10515600" cy="578398"/>
          </a:xfrm>
        </p:spPr>
        <p:txBody>
          <a:bodyPr>
            <a:normAutofit fontScale="90000"/>
          </a:bodyPr>
          <a:lstStyle/>
          <a:p>
            <a:r>
              <a:rPr lang="en-GB" dirty="0" smtClean="0"/>
              <a:t>You are correct! Getting an adult to clean the graze with an antiseptic wipe will help the graze heal correctly. </a:t>
            </a:r>
            <a:br>
              <a:rPr lang="en-GB" dirty="0" smtClean="0"/>
            </a:br>
            <a:r>
              <a:rPr lang="en-GB" dirty="0" smtClean="0"/>
              <a:t/>
            </a:r>
            <a:br>
              <a:rPr lang="en-GB" dirty="0" smtClean="0"/>
            </a:br>
            <a:r>
              <a:rPr lang="en-GB" dirty="0" smtClean="0"/>
              <a:t>There is no need for the gingerbread man to go to hospital. </a:t>
            </a:r>
            <a:endParaRPr lang="en-GB" dirty="0"/>
          </a:p>
        </p:txBody>
      </p:sp>
    </p:spTree>
    <p:extLst>
      <p:ext uri="{BB962C8B-B14F-4D97-AF65-F5344CB8AC3E}">
        <p14:creationId xmlns:p14="http://schemas.microsoft.com/office/powerpoint/2010/main" val="1442973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1" y="1633203"/>
            <a:ext cx="10570029" cy="1276686"/>
          </a:xfrm>
        </p:spPr>
        <p:txBody>
          <a:bodyPr>
            <a:normAutofit fontScale="90000"/>
          </a:bodyPr>
          <a:lstStyle/>
          <a:p>
            <a:r>
              <a:rPr lang="en-GB" dirty="0" smtClean="0"/>
              <a:t>Oh dear! Poor Little Red Riding Hood has a very sore ear and is struggling to swallow because her throat is so sore. What would you tell her to do?</a:t>
            </a:r>
            <a:endParaRPr lang="en-GB"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4251" y="3880600"/>
            <a:ext cx="3337659" cy="1875340"/>
          </a:xfrm>
        </p:spPr>
      </p:pic>
      <p:sp>
        <p:nvSpPr>
          <p:cNvPr id="8" name="Content Placeholder 2"/>
          <p:cNvSpPr txBox="1">
            <a:spLocks/>
          </p:cNvSpPr>
          <p:nvPr/>
        </p:nvSpPr>
        <p:spPr>
          <a:xfrm>
            <a:off x="623047" y="388060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smtClean="0">
                <a:solidFill>
                  <a:srgbClr val="00B050"/>
                </a:solidFill>
                <a:latin typeface="Arial" panose="020B0604020202020204" pitchFamily="34" charset="0"/>
                <a:cs typeface="Arial" panose="020B0604020202020204" pitchFamily="34" charset="0"/>
              </a:rPr>
              <a:t>A – ring 999</a:t>
            </a:r>
          </a:p>
          <a:p>
            <a:r>
              <a:rPr lang="en-GB" b="1" dirty="0" smtClean="0">
                <a:solidFill>
                  <a:srgbClr val="00B050"/>
                </a:solidFill>
                <a:latin typeface="Arial" panose="020B0604020202020204" pitchFamily="34" charset="0"/>
                <a:cs typeface="Arial" panose="020B0604020202020204" pitchFamily="34" charset="0"/>
              </a:rPr>
              <a:t>B – not sure ring 111</a:t>
            </a:r>
          </a:p>
          <a:p>
            <a:r>
              <a:rPr lang="en-GB" b="1" dirty="0" smtClean="0">
                <a:solidFill>
                  <a:srgbClr val="00B050"/>
                </a:solidFill>
                <a:latin typeface="Arial" panose="020B0604020202020204" pitchFamily="34" charset="0"/>
                <a:cs typeface="Arial" panose="020B0604020202020204" pitchFamily="34" charset="0"/>
              </a:rPr>
              <a:t>C – go to the pharmacist</a:t>
            </a:r>
            <a:endParaRPr lang="en-GB"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212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936" y="2753434"/>
            <a:ext cx="10515600" cy="1162968"/>
          </a:xfrm>
        </p:spPr>
        <p:txBody>
          <a:bodyPr>
            <a:normAutofit fontScale="90000"/>
          </a:bodyPr>
          <a:lstStyle/>
          <a:p>
            <a:pPr marL="571500" indent="-571500">
              <a:buFont typeface="Wingdings" panose="05000000000000000000" pitchFamily="2" charset="2"/>
              <a:buChar char="ü"/>
            </a:pPr>
            <a:r>
              <a:rPr lang="en-GB" dirty="0" smtClean="0"/>
              <a:t>You are correct! Going to the pharmacy for medicine is the correct thing to do. Little Red Riding Hood needs to rest at home and get better. This way she will not spread her germs to everyone else. If she doesn’t seem to be getting better she can make an appointment with her GP. </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rcRect l="11506" t="5135" r="12758" b="10728"/>
          <a:stretch>
            <a:fillRect/>
          </a:stretch>
        </p:blipFill>
        <p:spPr>
          <a:xfrm>
            <a:off x="4463359" y="4729461"/>
            <a:ext cx="2534970" cy="1988211"/>
          </a:xfrm>
        </p:spPr>
      </p:pic>
    </p:spTree>
    <p:extLst>
      <p:ext uri="{BB962C8B-B14F-4D97-AF65-F5344CB8AC3E}">
        <p14:creationId xmlns:p14="http://schemas.microsoft.com/office/powerpoint/2010/main" val="1769535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40" y="365125"/>
            <a:ext cx="10515600" cy="1325563"/>
          </a:xfrm>
        </p:spPr>
        <p:txBody>
          <a:bodyPr/>
          <a:lstStyle/>
          <a:p>
            <a:r>
              <a:rPr lang="en-GB" dirty="0"/>
              <a:t>When to call 999?</a:t>
            </a:r>
          </a:p>
        </p:txBody>
      </p:sp>
      <p:sp>
        <p:nvSpPr>
          <p:cNvPr id="3" name="Content Placeholder 2"/>
          <p:cNvSpPr>
            <a:spLocks noGrp="1"/>
          </p:cNvSpPr>
          <p:nvPr>
            <p:ph idx="1"/>
          </p:nvPr>
        </p:nvSpPr>
        <p:spPr>
          <a:xfrm>
            <a:off x="519023" y="1816999"/>
            <a:ext cx="10515600" cy="4351338"/>
          </a:xfrm>
        </p:spPr>
        <p:txBody>
          <a:bodyPr>
            <a:normAutofit fontScale="92500" lnSpcReduction="10000"/>
          </a:bodyPr>
          <a:lstStyle/>
          <a:p>
            <a:r>
              <a:rPr lang="en-GB" dirty="0"/>
              <a:t>Always call 999 in a medical emergency – when someone is seriously ill or injured and their </a:t>
            </a:r>
            <a:r>
              <a:rPr lang="en-GB" dirty="0" smtClean="0"/>
              <a:t>life is </a:t>
            </a:r>
            <a:r>
              <a:rPr lang="en-GB" dirty="0"/>
              <a:t>at risk. SOME examples of genuine emergencies include:</a:t>
            </a:r>
          </a:p>
          <a:p>
            <a:r>
              <a:rPr lang="en-GB" dirty="0" smtClean="0"/>
              <a:t>when </a:t>
            </a:r>
            <a:r>
              <a:rPr lang="en-GB" dirty="0"/>
              <a:t>somebody won’t wake </a:t>
            </a:r>
            <a:r>
              <a:rPr lang="en-GB" dirty="0" smtClean="0"/>
              <a:t>up</a:t>
            </a:r>
            <a:endParaRPr lang="en-GB" dirty="0"/>
          </a:p>
          <a:p>
            <a:r>
              <a:rPr lang="en-GB" dirty="0"/>
              <a:t>when somebody is fitting and it won’t stop</a:t>
            </a:r>
          </a:p>
          <a:p>
            <a:r>
              <a:rPr lang="en-GB" dirty="0" smtClean="0"/>
              <a:t>when </a:t>
            </a:r>
            <a:r>
              <a:rPr lang="en-GB" dirty="0"/>
              <a:t>somebody has pain in their chest           </a:t>
            </a:r>
            <a:endParaRPr lang="en-GB" dirty="0" smtClean="0"/>
          </a:p>
          <a:p>
            <a:r>
              <a:rPr lang="en-GB" dirty="0"/>
              <a:t>w</a:t>
            </a:r>
            <a:r>
              <a:rPr lang="en-GB" dirty="0" smtClean="0"/>
              <a:t>hen </a:t>
            </a:r>
            <a:r>
              <a:rPr lang="en-GB" dirty="0"/>
              <a:t>somebody is really struggling to breathe</a:t>
            </a:r>
          </a:p>
          <a:p>
            <a:r>
              <a:rPr lang="en-GB" dirty="0" smtClean="0"/>
              <a:t>when </a:t>
            </a:r>
            <a:r>
              <a:rPr lang="en-GB" dirty="0"/>
              <a:t>somebody is bleeding a lot</a:t>
            </a:r>
          </a:p>
          <a:p>
            <a:r>
              <a:rPr lang="en-GB" dirty="0" smtClean="0"/>
              <a:t>when </a:t>
            </a:r>
            <a:r>
              <a:rPr lang="en-GB" dirty="0"/>
              <a:t>somebody has </a:t>
            </a:r>
            <a:r>
              <a:rPr lang="en-GB" dirty="0" smtClean="0"/>
              <a:t>a severe allergic </a:t>
            </a:r>
            <a:r>
              <a:rPr lang="en-GB" dirty="0"/>
              <a:t>reaction </a:t>
            </a:r>
            <a:endParaRPr lang="en-GB" dirty="0" smtClean="0"/>
          </a:p>
          <a:p>
            <a:r>
              <a:rPr lang="en-GB" dirty="0" smtClean="0"/>
              <a:t>when </a:t>
            </a:r>
            <a:r>
              <a:rPr lang="en-GB" dirty="0"/>
              <a:t>someone has hurt </a:t>
            </a:r>
            <a:r>
              <a:rPr lang="en-GB" dirty="0" smtClean="0"/>
              <a:t>or </a:t>
            </a:r>
            <a:r>
              <a:rPr lang="en-GB" dirty="0"/>
              <a:t>burnt themselves </a:t>
            </a:r>
            <a:r>
              <a:rPr lang="en-GB" dirty="0" smtClean="0"/>
              <a:t>badly</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1137" y="2732589"/>
            <a:ext cx="3973830" cy="2649220"/>
          </a:xfrm>
          <a:prstGeom prst="rect">
            <a:avLst/>
          </a:prstGeom>
        </p:spPr>
      </p:pic>
    </p:spTree>
    <p:extLst>
      <p:ext uri="{BB962C8B-B14F-4D97-AF65-F5344CB8AC3E}">
        <p14:creationId xmlns:p14="http://schemas.microsoft.com/office/powerpoint/2010/main" val="2553294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52" y="1903038"/>
            <a:ext cx="10515600" cy="1325563"/>
          </a:xfrm>
        </p:spPr>
        <p:txBody>
          <a:bodyPr>
            <a:normAutofit fontScale="90000"/>
          </a:bodyPr>
          <a:lstStyle/>
          <a:p>
            <a:r>
              <a:rPr lang="en-GB" dirty="0" smtClean="0"/>
              <a:t>Oh my goodness! One of the three little pigs has got a bad pain in his chest. He is out of breath and feels tingling in his arms. What should his brothers do immediately ?</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38504" y="3029241"/>
            <a:ext cx="2617694" cy="3665795"/>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856" y="4386892"/>
            <a:ext cx="3502959" cy="2335306"/>
          </a:xfrm>
          <a:prstGeom prst="rect">
            <a:avLst/>
          </a:prstGeom>
        </p:spPr>
      </p:pic>
      <p:sp>
        <p:nvSpPr>
          <p:cNvPr id="7" name="Content Placeholder 2"/>
          <p:cNvSpPr txBox="1">
            <a:spLocks/>
          </p:cNvSpPr>
          <p:nvPr/>
        </p:nvSpPr>
        <p:spPr>
          <a:xfrm>
            <a:off x="3947311" y="4471153"/>
            <a:ext cx="574532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smtClean="0">
                <a:solidFill>
                  <a:srgbClr val="00B050"/>
                </a:solidFill>
              </a:rPr>
              <a:t>A – ring 999</a:t>
            </a:r>
          </a:p>
          <a:p>
            <a:r>
              <a:rPr lang="en-GB" b="1" dirty="0" smtClean="0">
                <a:solidFill>
                  <a:srgbClr val="00B050"/>
                </a:solidFill>
              </a:rPr>
              <a:t>B – not sure ring 111</a:t>
            </a:r>
          </a:p>
          <a:p>
            <a:r>
              <a:rPr lang="en-GB" b="1" dirty="0" smtClean="0">
                <a:solidFill>
                  <a:srgbClr val="00B050"/>
                </a:solidFill>
              </a:rPr>
              <a:t>C – go to the pharmacist for </a:t>
            </a:r>
            <a:br>
              <a:rPr lang="en-GB" b="1" dirty="0" smtClean="0">
                <a:solidFill>
                  <a:srgbClr val="00B050"/>
                </a:solidFill>
              </a:rPr>
            </a:br>
            <a:r>
              <a:rPr lang="en-GB" b="1" dirty="0" smtClean="0">
                <a:solidFill>
                  <a:srgbClr val="00B050"/>
                </a:solidFill>
              </a:rPr>
              <a:t>some medicine.</a:t>
            </a:r>
            <a:endParaRPr lang="en-GB" b="1" dirty="0">
              <a:solidFill>
                <a:srgbClr val="00B050"/>
              </a:solidFill>
            </a:endParaRPr>
          </a:p>
        </p:txBody>
      </p:sp>
    </p:spTree>
    <p:extLst>
      <p:ext uri="{BB962C8B-B14F-4D97-AF65-F5344CB8AC3E}">
        <p14:creationId xmlns:p14="http://schemas.microsoft.com/office/powerpoint/2010/main" val="275908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 y="2738951"/>
            <a:ext cx="10515600" cy="1325563"/>
          </a:xfrm>
        </p:spPr>
        <p:txBody>
          <a:bodyPr>
            <a:normAutofit fontScale="90000"/>
          </a:bodyPr>
          <a:lstStyle/>
          <a:p>
            <a:pPr marL="571500" indent="-571500">
              <a:buFont typeface="Wingdings" panose="05000000000000000000" pitchFamily="2" charset="2"/>
              <a:buChar char="ü"/>
            </a:pPr>
            <a:r>
              <a:rPr lang="en-GB" dirty="0" smtClean="0"/>
              <a:t>You are correct! Calling 999 was the correct thing to do. The operator will give instructions to help save his life. The paramedics will help someone who is having a heart attack until they get to hospital for further treatment.</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35770" y="4631844"/>
            <a:ext cx="3120428" cy="2081301"/>
          </a:xfrm>
        </p:spPr>
      </p:pic>
    </p:spTree>
    <p:extLst>
      <p:ext uri="{BB962C8B-B14F-4D97-AF65-F5344CB8AC3E}">
        <p14:creationId xmlns:p14="http://schemas.microsoft.com/office/powerpoint/2010/main" val="2064897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52" y="1903038"/>
            <a:ext cx="11089210" cy="1325563"/>
          </a:xfrm>
        </p:spPr>
        <p:txBody>
          <a:bodyPr>
            <a:normAutofit fontScale="90000"/>
          </a:bodyPr>
          <a:lstStyle/>
          <a:p>
            <a:r>
              <a:rPr lang="en-GB" dirty="0" err="1" smtClean="0"/>
              <a:t>Ooops</a:t>
            </a:r>
            <a:r>
              <a:rPr lang="en-GB" dirty="0" smtClean="0"/>
              <a:t>! Jack has fallen from his beanstalk. His ankle is hurting. He is struggling to walk. His mum isn’t sure if it is sprained or broken. What should he do?</a:t>
            </a:r>
            <a:endParaRPr lang="en-GB"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868455" y="3248972"/>
            <a:ext cx="2151529" cy="3464173"/>
          </a:xfrm>
        </p:spPr>
      </p:pic>
      <p:sp>
        <p:nvSpPr>
          <p:cNvPr id="8" name="TextBox 7"/>
          <p:cNvSpPr txBox="1"/>
          <p:nvPr/>
        </p:nvSpPr>
        <p:spPr>
          <a:xfrm>
            <a:off x="7321415" y="6305606"/>
            <a:ext cx="2886635" cy="369332"/>
          </a:xfrm>
          <a:prstGeom prst="rect">
            <a:avLst/>
          </a:prstGeom>
          <a:noFill/>
        </p:spPr>
        <p:txBody>
          <a:bodyPr wrap="square" rtlCol="0">
            <a:spAutoFit/>
          </a:bodyPr>
          <a:lstStyle/>
          <a:p>
            <a:r>
              <a:rPr lang="en-GB" dirty="0" smtClean="0"/>
              <a:t>Image Credit DLTK Teach</a:t>
            </a:r>
            <a:endParaRPr lang="en-GB" dirty="0"/>
          </a:p>
        </p:txBody>
      </p:sp>
      <p:sp>
        <p:nvSpPr>
          <p:cNvPr id="9" name="Content Placeholder 2"/>
          <p:cNvSpPr txBox="1">
            <a:spLocks/>
          </p:cNvSpPr>
          <p:nvPr/>
        </p:nvSpPr>
        <p:spPr>
          <a:xfrm>
            <a:off x="600635" y="431299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smtClean="0">
                <a:solidFill>
                  <a:srgbClr val="00B050"/>
                </a:solidFill>
              </a:rPr>
              <a:t>A – ring 999</a:t>
            </a:r>
          </a:p>
          <a:p>
            <a:r>
              <a:rPr lang="en-GB" b="1" dirty="0" smtClean="0">
                <a:solidFill>
                  <a:srgbClr val="00B050"/>
                </a:solidFill>
              </a:rPr>
              <a:t>B – not sure ring 111</a:t>
            </a:r>
          </a:p>
          <a:p>
            <a:r>
              <a:rPr lang="en-GB" b="1" dirty="0" smtClean="0">
                <a:solidFill>
                  <a:srgbClr val="00B050"/>
                </a:solidFill>
              </a:rPr>
              <a:t>C – go to the walk in centre to get his ankle checked</a:t>
            </a:r>
            <a:endParaRPr lang="en-GB" b="1" dirty="0">
              <a:solidFill>
                <a:srgbClr val="00B050"/>
              </a:solidFill>
            </a:endParaRPr>
          </a:p>
        </p:txBody>
      </p:sp>
    </p:spTree>
    <p:extLst>
      <p:ext uri="{BB962C8B-B14F-4D97-AF65-F5344CB8AC3E}">
        <p14:creationId xmlns:p14="http://schemas.microsoft.com/office/powerpoint/2010/main" val="256141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52081"/>
            <a:ext cx="10515600" cy="1325563"/>
          </a:xfrm>
        </p:spPr>
        <p:txBody>
          <a:bodyPr>
            <a:normAutofit fontScale="90000"/>
          </a:bodyPr>
          <a:lstStyle/>
          <a:p>
            <a:r>
              <a:rPr lang="en-GB" dirty="0" smtClean="0"/>
              <a:t>You are correct! Because Jack’s mum was not sure what to do, calling 111 for medical advice was the best thing to do. She took the advice of the 111 operator on the phone and took Jack in the car to the walk in centre to get his ankle checked.</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13401" y="4454305"/>
            <a:ext cx="4506583" cy="2204519"/>
          </a:xfrm>
        </p:spPr>
      </p:pic>
    </p:spTree>
    <p:extLst>
      <p:ext uri="{BB962C8B-B14F-4D97-AF65-F5344CB8AC3E}">
        <p14:creationId xmlns:p14="http://schemas.microsoft.com/office/powerpoint/2010/main" val="4235447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41" y="1981501"/>
            <a:ext cx="10515600" cy="1325563"/>
          </a:xfrm>
        </p:spPr>
        <p:txBody>
          <a:bodyPr>
            <a:normAutofit fontScale="90000"/>
          </a:bodyPr>
          <a:lstStyle/>
          <a:p>
            <a:r>
              <a:rPr lang="en-GB" dirty="0" smtClean="0"/>
              <a:t>Oh dear! Rapunzel has just bumped  her head with the Prince. They </a:t>
            </a:r>
            <a:r>
              <a:rPr lang="en-GB" dirty="0"/>
              <a:t>are both awake</a:t>
            </a:r>
            <a:r>
              <a:rPr lang="en-GB" dirty="0" smtClean="0"/>
              <a:t>. Their heads are a little red and both have a small raised lump. What would you do if this had happened to you?</a:t>
            </a:r>
            <a:endParaRPr lang="en-GB" dirty="0"/>
          </a:p>
        </p:txBody>
      </p:sp>
      <p:sp>
        <p:nvSpPr>
          <p:cNvPr id="8" name="TextBox 7"/>
          <p:cNvSpPr txBox="1"/>
          <p:nvPr/>
        </p:nvSpPr>
        <p:spPr>
          <a:xfrm>
            <a:off x="9771532" y="6488668"/>
            <a:ext cx="2886635" cy="369332"/>
          </a:xfrm>
          <a:prstGeom prst="rect">
            <a:avLst/>
          </a:prstGeom>
          <a:noFill/>
        </p:spPr>
        <p:txBody>
          <a:bodyPr wrap="square" rtlCol="0">
            <a:spAutoFit/>
          </a:bodyPr>
          <a:lstStyle/>
          <a:p>
            <a:endParaRPr lang="en-GB" dirty="0"/>
          </a:p>
        </p:txBody>
      </p:sp>
      <p:sp>
        <p:nvSpPr>
          <p:cNvPr id="9" name="Content Placeholder 2"/>
          <p:cNvSpPr txBox="1">
            <a:spLocks/>
          </p:cNvSpPr>
          <p:nvPr/>
        </p:nvSpPr>
        <p:spPr>
          <a:xfrm>
            <a:off x="446687" y="431299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smtClean="0">
                <a:solidFill>
                  <a:srgbClr val="00B050"/>
                </a:solidFill>
                <a:latin typeface="Arial" panose="020B0604020202020204" pitchFamily="34" charset="0"/>
                <a:cs typeface="Arial" panose="020B0604020202020204" pitchFamily="34" charset="0"/>
              </a:rPr>
              <a:t>A – get someone to help them with some first aid</a:t>
            </a:r>
          </a:p>
          <a:p>
            <a:r>
              <a:rPr lang="en-GB" b="1" dirty="0" smtClean="0">
                <a:solidFill>
                  <a:srgbClr val="00B050"/>
                </a:solidFill>
                <a:latin typeface="Arial" panose="020B0604020202020204" pitchFamily="34" charset="0"/>
                <a:cs typeface="Arial" panose="020B0604020202020204" pitchFamily="34" charset="0"/>
              </a:rPr>
              <a:t>B – not sure ring 111</a:t>
            </a:r>
          </a:p>
          <a:p>
            <a:r>
              <a:rPr lang="en-GB" b="1" dirty="0" smtClean="0">
                <a:solidFill>
                  <a:srgbClr val="00B050"/>
                </a:solidFill>
                <a:latin typeface="Arial" panose="020B0604020202020204" pitchFamily="34" charset="0"/>
                <a:cs typeface="Arial" panose="020B0604020202020204" pitchFamily="34" charset="0"/>
              </a:rPr>
              <a:t>C – call 999</a:t>
            </a:r>
            <a:endParaRPr lang="en-GB" b="1" dirty="0">
              <a:solidFill>
                <a:srgbClr val="00B05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6187" y="4783777"/>
            <a:ext cx="4717211" cy="1889557"/>
          </a:xfrm>
          <a:prstGeom prst="rect">
            <a:avLst/>
          </a:prstGeom>
        </p:spPr>
      </p:pic>
    </p:spTree>
    <p:extLst>
      <p:ext uri="{BB962C8B-B14F-4D97-AF65-F5344CB8AC3E}">
        <p14:creationId xmlns:p14="http://schemas.microsoft.com/office/powerpoint/2010/main" val="320021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259" y="3061681"/>
            <a:ext cx="10515600" cy="1325563"/>
          </a:xfrm>
        </p:spPr>
        <p:txBody>
          <a:bodyPr>
            <a:normAutofit fontScale="90000"/>
          </a:bodyPr>
          <a:lstStyle/>
          <a:p>
            <a:r>
              <a:rPr lang="en-GB" dirty="0" smtClean="0"/>
              <a:t>Yes! You can stay at home or school if you bump heads with someone and it is not serious.</a:t>
            </a:r>
            <a:r>
              <a:rPr lang="en-GB" dirty="0"/>
              <a:t> </a:t>
            </a:r>
            <a:r>
              <a:rPr lang="en-GB" dirty="0" smtClean="0"/>
              <a:t>They can hold </a:t>
            </a:r>
            <a:r>
              <a:rPr lang="en-GB" dirty="0"/>
              <a:t>an ice pack (or a bag of frozen peas in a tea towel) to the injury regularly for short periods in the first few days to bring down any </a:t>
            </a:r>
            <a:r>
              <a:rPr lang="en-GB" dirty="0" smtClean="0"/>
              <a:t>swelling and rest. You can take some medicine if your head hurts. An adult will keep on checking you are ok. If you feel worse you must tell them.</a:t>
            </a:r>
            <a:endParaRPr lang="en-GB" dirty="0"/>
          </a:p>
        </p:txBody>
      </p:sp>
    </p:spTree>
    <p:extLst>
      <p:ext uri="{BB962C8B-B14F-4D97-AF65-F5344CB8AC3E}">
        <p14:creationId xmlns:p14="http://schemas.microsoft.com/office/powerpoint/2010/main" val="2432086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690" y="2203210"/>
            <a:ext cx="10504419" cy="1376013"/>
          </a:xfrm>
        </p:spPr>
        <p:txBody>
          <a:bodyPr>
            <a:normAutofit fontScale="90000"/>
          </a:bodyPr>
          <a:lstStyle/>
          <a:p>
            <a:r>
              <a:rPr lang="en-GB" dirty="0" smtClean="0"/>
              <a:t>Goldilocks was helping herself to the bears’ grapes. She didn’t chop them in half and now one is stuck in her throat. Luckily the three bears have just got back. Mummy bear is trying to get it out. What should daddy bear do ?</a:t>
            </a:r>
            <a:endParaRPr lang="en-GB" dirty="0"/>
          </a:p>
        </p:txBody>
      </p:sp>
      <p:sp>
        <p:nvSpPr>
          <p:cNvPr id="8" name="TextBox 7"/>
          <p:cNvSpPr txBox="1"/>
          <p:nvPr/>
        </p:nvSpPr>
        <p:spPr>
          <a:xfrm>
            <a:off x="9002526" y="6488668"/>
            <a:ext cx="3675528" cy="369332"/>
          </a:xfrm>
          <a:prstGeom prst="rect">
            <a:avLst/>
          </a:prstGeom>
          <a:noFill/>
        </p:spPr>
        <p:txBody>
          <a:bodyPr wrap="square" rtlCol="0">
            <a:spAutoFit/>
          </a:bodyPr>
          <a:lstStyle/>
          <a:p>
            <a:r>
              <a:rPr lang="en-GB" dirty="0" smtClean="0"/>
              <a:t>Image Credit: First Cry Parenting</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16639" y="4039904"/>
            <a:ext cx="3442448" cy="2362464"/>
          </a:xfrm>
        </p:spPr>
      </p:pic>
      <p:sp>
        <p:nvSpPr>
          <p:cNvPr id="9" name="Content Placeholder 2"/>
          <p:cNvSpPr txBox="1">
            <a:spLocks/>
          </p:cNvSpPr>
          <p:nvPr/>
        </p:nvSpPr>
        <p:spPr>
          <a:xfrm>
            <a:off x="463313" y="4682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smtClean="0">
                <a:solidFill>
                  <a:srgbClr val="00B050"/>
                </a:solidFill>
                <a:latin typeface="Arial" panose="020B0604020202020204" pitchFamily="34" charset="0"/>
                <a:cs typeface="Arial" panose="020B0604020202020204" pitchFamily="34" charset="0"/>
              </a:rPr>
              <a:t>A – ring 999</a:t>
            </a:r>
          </a:p>
          <a:p>
            <a:r>
              <a:rPr lang="en-GB" b="1" dirty="0" smtClean="0">
                <a:solidFill>
                  <a:srgbClr val="00B050"/>
                </a:solidFill>
                <a:latin typeface="Arial" panose="020B0604020202020204" pitchFamily="34" charset="0"/>
                <a:cs typeface="Arial" panose="020B0604020202020204" pitchFamily="34" charset="0"/>
              </a:rPr>
              <a:t>B – ring 111</a:t>
            </a:r>
          </a:p>
          <a:p>
            <a:r>
              <a:rPr lang="en-GB" b="1" dirty="0" smtClean="0">
                <a:solidFill>
                  <a:srgbClr val="00B050"/>
                </a:solidFill>
                <a:latin typeface="Arial" panose="020B0604020202020204" pitchFamily="34" charset="0"/>
                <a:cs typeface="Arial" panose="020B0604020202020204" pitchFamily="34" charset="0"/>
              </a:rPr>
              <a:t>C – go to the pharmacist</a:t>
            </a:r>
            <a:endParaRPr lang="en-GB"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558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138" y="2738951"/>
            <a:ext cx="11018068" cy="1325563"/>
          </a:xfrm>
        </p:spPr>
        <p:txBody>
          <a:bodyPr>
            <a:normAutofit fontScale="90000"/>
          </a:bodyPr>
          <a:lstStyle/>
          <a:p>
            <a:r>
              <a:rPr lang="en-GB" dirty="0" smtClean="0"/>
              <a:t>You are correct! Calling 999 is the correct thing to do. Goldilocks is choking is struggling to breathe. Mummy bear cannot get the grape out so an ambulance is on its way. The paramedics will try to get the grape out and/or help her to breathe, then she </a:t>
            </a:r>
            <a:br>
              <a:rPr lang="en-GB" dirty="0" smtClean="0"/>
            </a:br>
            <a:r>
              <a:rPr lang="en-GB" dirty="0" smtClean="0"/>
              <a:t>can be taken to hospital to be checked.</a:t>
            </a:r>
            <a:endParaRPr lang="en-GB" dirty="0"/>
          </a:p>
        </p:txBody>
      </p:sp>
    </p:spTree>
    <p:extLst>
      <p:ext uri="{BB962C8B-B14F-4D97-AF65-F5344CB8AC3E}">
        <p14:creationId xmlns:p14="http://schemas.microsoft.com/office/powerpoint/2010/main" val="337039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can you get help?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8839" y="1825625"/>
            <a:ext cx="6654321" cy="4351338"/>
          </a:xfrm>
          <a:prstGeom prst="rect">
            <a:avLst/>
          </a:prstGeom>
        </p:spPr>
      </p:pic>
    </p:spTree>
    <p:extLst>
      <p:ext uri="{BB962C8B-B14F-4D97-AF65-F5344CB8AC3E}">
        <p14:creationId xmlns:p14="http://schemas.microsoft.com/office/powerpoint/2010/main" val="833600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to do in an </a:t>
            </a:r>
            <a:r>
              <a:rPr lang="en-GB" b="1" dirty="0" smtClean="0"/>
              <a:t>emergency</a:t>
            </a:r>
            <a:endParaRPr lang="en-GB" dirty="0"/>
          </a:p>
        </p:txBody>
      </p:sp>
      <p:sp>
        <p:nvSpPr>
          <p:cNvPr id="3" name="Content Placeholder 2"/>
          <p:cNvSpPr>
            <a:spLocks noGrp="1"/>
          </p:cNvSpPr>
          <p:nvPr>
            <p:ph idx="1"/>
          </p:nvPr>
        </p:nvSpPr>
        <p:spPr>
          <a:xfrm>
            <a:off x="838200" y="1825625"/>
            <a:ext cx="6485626" cy="4351338"/>
          </a:xfrm>
        </p:spPr>
        <p:txBody>
          <a:bodyPr>
            <a:normAutofit lnSpcReduction="10000"/>
          </a:bodyPr>
          <a:lstStyle/>
          <a:p>
            <a:r>
              <a:rPr lang="en-GB" b="1" dirty="0"/>
              <a:t>stay calm.</a:t>
            </a:r>
            <a:endParaRPr lang="en-GB" dirty="0"/>
          </a:p>
          <a:p>
            <a:r>
              <a:rPr lang="en-GB" b="1" dirty="0"/>
              <a:t>find an adult to help you.</a:t>
            </a:r>
            <a:endParaRPr lang="en-GB" dirty="0"/>
          </a:p>
          <a:p>
            <a:r>
              <a:rPr lang="en-GB" b="1" dirty="0"/>
              <a:t>If there is no adult around, ring 999, explain what has happened and ask for the police, fire brigade, an ambulance or the coastguard.</a:t>
            </a:r>
            <a:endParaRPr lang="en-GB" dirty="0"/>
          </a:p>
          <a:p>
            <a:endParaRPr lang="en-GB" dirty="0"/>
          </a:p>
          <a:p>
            <a:pPr marL="0" indent="0">
              <a:buNone/>
            </a:pPr>
            <a:r>
              <a:rPr lang="en-GB" dirty="0"/>
              <a:t>* </a:t>
            </a:r>
            <a:r>
              <a:rPr lang="en-GB" b="1" dirty="0"/>
              <a:t>Did you know you can also dial 112 to reach the </a:t>
            </a:r>
            <a:br>
              <a:rPr lang="en-GB" b="1" dirty="0"/>
            </a:br>
            <a:r>
              <a:rPr lang="en-GB" b="1" dirty="0"/>
              <a:t>emergency services?</a:t>
            </a:r>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7377" y="2235405"/>
            <a:ext cx="4572000" cy="2374392"/>
          </a:xfrm>
          <a:prstGeom prst="rect">
            <a:avLst/>
          </a:prstGeom>
        </p:spPr>
      </p:pic>
    </p:spTree>
    <p:extLst>
      <p:ext uri="{BB962C8B-B14F-4D97-AF65-F5344CB8AC3E}">
        <p14:creationId xmlns:p14="http://schemas.microsoft.com/office/powerpoint/2010/main" val="2261532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When to call 111?</a:t>
            </a:r>
          </a:p>
        </p:txBody>
      </p:sp>
      <p:sp>
        <p:nvSpPr>
          <p:cNvPr id="3" name="Content Placeholder 2"/>
          <p:cNvSpPr>
            <a:spLocks noGrp="1"/>
          </p:cNvSpPr>
          <p:nvPr>
            <p:ph idx="1"/>
          </p:nvPr>
        </p:nvSpPr>
        <p:spPr>
          <a:xfrm>
            <a:off x="3685946" y="1787979"/>
            <a:ext cx="7964490" cy="4560434"/>
          </a:xfrm>
        </p:spPr>
        <p:txBody>
          <a:bodyPr>
            <a:normAutofit lnSpcReduction="10000"/>
          </a:bodyPr>
          <a:lstStyle/>
          <a:p>
            <a:r>
              <a:rPr lang="en-GB" sz="2400" dirty="0" smtClean="0"/>
              <a:t>If you need help when it’s not an emergency, 111 is here fo</a:t>
            </a:r>
            <a:r>
              <a:rPr lang="en-GB" sz="2400" dirty="0" smtClean="0"/>
              <a:t>r you.</a:t>
            </a:r>
          </a:p>
          <a:p>
            <a:r>
              <a:rPr lang="en-GB" sz="2400" dirty="0" smtClean="0"/>
              <a:t>If </a:t>
            </a:r>
            <a:r>
              <a:rPr lang="en-GB" sz="2400" dirty="0"/>
              <a:t>you are unsure which </a:t>
            </a:r>
            <a:r>
              <a:rPr lang="en-GB" sz="2400" dirty="0" smtClean="0"/>
              <a:t>health </a:t>
            </a:r>
            <a:r>
              <a:rPr lang="en-GB" sz="2400" dirty="0"/>
              <a:t>service you </a:t>
            </a:r>
            <a:r>
              <a:rPr lang="en-GB" sz="2400" dirty="0" smtClean="0"/>
              <a:t>need,</a:t>
            </a:r>
            <a:r>
              <a:rPr lang="en-GB" sz="2400" dirty="0" smtClean="0"/>
              <a:t> </a:t>
            </a:r>
            <a:r>
              <a:rPr lang="en-GB" sz="2400" dirty="0" smtClean="0"/>
              <a:t>NHS </a:t>
            </a:r>
            <a:r>
              <a:rPr lang="en-GB" sz="2400" dirty="0"/>
              <a:t>111 service </a:t>
            </a:r>
            <a:r>
              <a:rPr lang="en-GB" sz="2400" dirty="0" smtClean="0"/>
              <a:t>can help </a:t>
            </a:r>
            <a:r>
              <a:rPr lang="en-GB" sz="2400" dirty="0"/>
              <a:t>you.</a:t>
            </a:r>
          </a:p>
          <a:p>
            <a:r>
              <a:rPr lang="en-GB" sz="2400" dirty="0"/>
              <a:t>They could send you to the doctors, pharmacy, dentist or walk-in centre. </a:t>
            </a:r>
            <a:endParaRPr lang="en-GB" sz="2400" dirty="0" smtClean="0"/>
          </a:p>
          <a:p>
            <a:r>
              <a:rPr lang="en-GB" sz="2400" dirty="0" smtClean="0"/>
              <a:t>It </a:t>
            </a:r>
            <a:r>
              <a:rPr lang="en-GB" sz="2400" dirty="0"/>
              <a:t>could also be the </a:t>
            </a:r>
            <a:r>
              <a:rPr lang="en-GB" sz="2400" dirty="0" smtClean="0"/>
              <a:t>hospital or </a:t>
            </a:r>
            <a:r>
              <a:rPr lang="en-GB" sz="2400" dirty="0"/>
              <a:t>an emergency ambulance if required. </a:t>
            </a:r>
          </a:p>
          <a:p>
            <a:pPr marL="0" indent="0">
              <a:buNone/>
            </a:pPr>
            <a:r>
              <a:rPr lang="en-GB" sz="2400" b="1" dirty="0"/>
              <a:t>What happens when you use NHS 111?</a:t>
            </a:r>
          </a:p>
          <a:p>
            <a:r>
              <a:rPr lang="en-GB" sz="2400" dirty="0"/>
              <a:t>When you call NHS 111 </a:t>
            </a:r>
            <a:r>
              <a:rPr lang="en-GB" sz="2400" dirty="0" smtClean="0"/>
              <a:t>a </a:t>
            </a:r>
            <a:r>
              <a:rPr lang="en-GB" sz="2400" dirty="0"/>
              <a:t>specially trained health </a:t>
            </a:r>
            <a:r>
              <a:rPr lang="en-GB" sz="2400" dirty="0" smtClean="0"/>
              <a:t>advisor </a:t>
            </a:r>
            <a:r>
              <a:rPr lang="en-GB" sz="2400" dirty="0"/>
              <a:t>will </a:t>
            </a:r>
            <a:r>
              <a:rPr lang="en-GB" sz="2400" dirty="0" smtClean="0"/>
              <a:t>ask you questions</a:t>
            </a:r>
            <a:r>
              <a:rPr lang="en-GB" sz="2400" dirty="0"/>
              <a:t>. </a:t>
            </a:r>
            <a:endParaRPr lang="en-GB" sz="2400" dirty="0" smtClean="0"/>
          </a:p>
          <a:p>
            <a:r>
              <a:rPr lang="en-GB" sz="2400" dirty="0" smtClean="0"/>
              <a:t>They will work out the best course of treatment for you.</a:t>
            </a:r>
            <a:endParaRPr lang="en-GB"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373"/>
          <a:stretch/>
        </p:blipFill>
        <p:spPr>
          <a:xfrm>
            <a:off x="478862" y="1979096"/>
            <a:ext cx="2525595" cy="4691126"/>
          </a:xfrm>
          <a:prstGeom prst="rect">
            <a:avLst/>
          </a:prstGeom>
        </p:spPr>
      </p:pic>
    </p:spTree>
    <p:extLst>
      <p:ext uri="{BB962C8B-B14F-4D97-AF65-F5344CB8AC3E}">
        <p14:creationId xmlns:p14="http://schemas.microsoft.com/office/powerpoint/2010/main" val="22960565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616" y="2800594"/>
            <a:ext cx="10515600" cy="1325563"/>
          </a:xfrm>
        </p:spPr>
        <p:txBody>
          <a:bodyPr/>
          <a:lstStyle/>
          <a:p>
            <a:pPr algn="ctr"/>
            <a:r>
              <a:rPr lang="en-GB" dirty="0" smtClean="0"/>
              <a:t>www.nwas.nhs.uk</a:t>
            </a:r>
            <a:endParaRPr lang="en-GB" dirty="0"/>
          </a:p>
        </p:txBody>
      </p:sp>
    </p:spTree>
    <p:extLst>
      <p:ext uri="{BB962C8B-B14F-4D97-AF65-F5344CB8AC3E}">
        <p14:creationId xmlns:p14="http://schemas.microsoft.com/office/powerpoint/2010/main" val="2664333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330" y="574235"/>
            <a:ext cx="8134130" cy="1325563"/>
          </a:xfrm>
        </p:spPr>
        <p:txBody>
          <a:bodyPr/>
          <a:lstStyle/>
          <a:p>
            <a:r>
              <a:rPr lang="en-GB" dirty="0" smtClean="0"/>
              <a:t>Why might you go to the pharmacy or the doctor?</a:t>
            </a:r>
            <a:endParaRPr lang="en-GB" dirty="0"/>
          </a:p>
        </p:txBody>
      </p:sp>
      <p:sp>
        <p:nvSpPr>
          <p:cNvPr id="3" name="Content Placeholder 2"/>
          <p:cNvSpPr>
            <a:spLocks noGrp="1"/>
          </p:cNvSpPr>
          <p:nvPr>
            <p:ph idx="1"/>
          </p:nvPr>
        </p:nvSpPr>
        <p:spPr>
          <a:xfrm>
            <a:off x="795764" y="2376192"/>
            <a:ext cx="3388353" cy="4019684"/>
          </a:xfrm>
        </p:spPr>
        <p:txBody>
          <a:bodyPr>
            <a:normAutofit fontScale="92500" lnSpcReduction="20000"/>
          </a:bodyPr>
          <a:lstStyle/>
          <a:p>
            <a:pPr marL="0" indent="0">
              <a:buNone/>
            </a:pPr>
            <a:r>
              <a:rPr lang="en-GB" sz="3200" dirty="0" smtClean="0"/>
              <a:t>Pharmacy</a:t>
            </a:r>
            <a:endParaRPr lang="en-GB" sz="3200" dirty="0" smtClean="0"/>
          </a:p>
          <a:p>
            <a:r>
              <a:rPr lang="en-GB" sz="2600" dirty="0" smtClean="0"/>
              <a:t>aches </a:t>
            </a:r>
            <a:r>
              <a:rPr lang="en-GB" sz="2600" dirty="0"/>
              <a:t>and </a:t>
            </a:r>
            <a:r>
              <a:rPr lang="en-GB" sz="2600" dirty="0" smtClean="0"/>
              <a:t>pains</a:t>
            </a:r>
          </a:p>
          <a:p>
            <a:r>
              <a:rPr lang="en-GB" sz="2600" dirty="0" smtClean="0"/>
              <a:t>sore </a:t>
            </a:r>
            <a:r>
              <a:rPr lang="en-GB" sz="2600" dirty="0"/>
              <a:t>throat</a:t>
            </a:r>
          </a:p>
          <a:p>
            <a:r>
              <a:rPr lang="en-GB" sz="2600" dirty="0"/>
              <a:t>coughs</a:t>
            </a:r>
          </a:p>
          <a:p>
            <a:r>
              <a:rPr lang="en-GB" sz="2600" dirty="0"/>
              <a:t>colds </a:t>
            </a:r>
          </a:p>
          <a:p>
            <a:r>
              <a:rPr lang="en-GB" sz="2600" dirty="0"/>
              <a:t>flu</a:t>
            </a:r>
          </a:p>
          <a:p>
            <a:r>
              <a:rPr lang="en-GB" sz="2600" dirty="0" smtClean="0"/>
              <a:t>earache</a:t>
            </a:r>
            <a:endParaRPr lang="en-GB" sz="2600" dirty="0"/>
          </a:p>
          <a:p>
            <a:r>
              <a:rPr lang="en-GB" sz="2600" dirty="0"/>
              <a:t>skin rashes</a:t>
            </a:r>
          </a:p>
          <a:p>
            <a:r>
              <a:rPr lang="en-GB" sz="2600" dirty="0"/>
              <a:t>teething</a:t>
            </a:r>
          </a:p>
          <a:p>
            <a:r>
              <a:rPr lang="en-GB" sz="2600" dirty="0"/>
              <a:t>red eye</a:t>
            </a:r>
          </a:p>
        </p:txBody>
      </p:sp>
      <p:sp>
        <p:nvSpPr>
          <p:cNvPr id="6" name="TextBox 5"/>
          <p:cNvSpPr txBox="1"/>
          <p:nvPr/>
        </p:nvSpPr>
        <p:spPr>
          <a:xfrm>
            <a:off x="7722614" y="2298554"/>
            <a:ext cx="4155960" cy="4247317"/>
          </a:xfrm>
          <a:prstGeom prst="rect">
            <a:avLst/>
          </a:prstGeom>
          <a:noFill/>
        </p:spPr>
        <p:txBody>
          <a:bodyPr wrap="square" rtlCol="0">
            <a:spAutoFit/>
          </a:bodyPr>
          <a:lstStyle/>
          <a:p>
            <a:r>
              <a:rPr lang="en-GB" sz="3000" dirty="0" smtClean="0">
                <a:latin typeface="Arial" panose="020B0604020202020204" pitchFamily="34" charset="0"/>
                <a:cs typeface="Arial" panose="020B0604020202020204" pitchFamily="34" charset="0"/>
              </a:rPr>
              <a:t>Doctor </a:t>
            </a:r>
            <a:r>
              <a:rPr lang="en-GB" sz="3000" dirty="0" smtClean="0">
                <a:latin typeface="Arial" panose="020B0604020202020204" pitchFamily="34" charset="0"/>
                <a:cs typeface="Arial" panose="020B0604020202020204" pitchFamily="34" charset="0"/>
              </a:rPr>
              <a:t> </a:t>
            </a:r>
            <a:endParaRPr lang="en-GB" sz="30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When you are not getting better from your minor illness you might go to the </a:t>
            </a:r>
            <a:r>
              <a:rPr lang="en-GB" sz="2400" dirty="0">
                <a:latin typeface="Arial" panose="020B0604020202020204" pitchFamily="34" charset="0"/>
                <a:cs typeface="Arial" panose="020B0604020202020204" pitchFamily="34" charset="0"/>
              </a:rPr>
              <a:t>d</a:t>
            </a:r>
            <a:r>
              <a:rPr lang="en-GB" sz="2400" dirty="0" smtClean="0">
                <a:latin typeface="Arial" panose="020B0604020202020204" pitchFamily="34" charset="0"/>
                <a:cs typeface="Arial" panose="020B0604020202020204" pitchFamily="34" charset="0"/>
              </a:rPr>
              <a:t>octor (GP) to be checked over. They may prescribe medicine to make you better. Sometimes they may refer you to another specialist  doctor that works in a hospital.</a:t>
            </a:r>
            <a:endParaRPr lang="en-GB" sz="2400" dirty="0">
              <a:latin typeface="Arial" panose="020B0604020202020204" pitchFamily="34" charset="0"/>
              <a:cs typeface="Arial" panose="020B0604020202020204" pitchFamily="34" charset="0"/>
            </a:endParaRPr>
          </a:p>
        </p:txBody>
      </p:sp>
      <p:pic>
        <p:nvPicPr>
          <p:cNvPr id="8" name="Picture 2" descr="S:\Communications\Press Office\Social Media\Campaigns\Make The Right Call\Winter 2015 #RightCall\Images\Local pharmac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101" t="8255" b="15271"/>
          <a:stretch/>
        </p:blipFill>
        <p:spPr bwMode="auto">
          <a:xfrm>
            <a:off x="3650040" y="2426405"/>
            <a:ext cx="1664344" cy="19958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904" t="13719" r="3726" b="23845"/>
          <a:stretch/>
        </p:blipFill>
        <p:spPr bwMode="auto">
          <a:xfrm>
            <a:off x="5693434" y="4542674"/>
            <a:ext cx="1690544" cy="1892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8765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Fairy tale scenarios</a:t>
            </a:r>
            <a:endParaRPr lang="en-GB"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5681" t="10956" r="35611" b="16058"/>
          <a:stretch/>
        </p:blipFill>
        <p:spPr bwMode="auto">
          <a:xfrm>
            <a:off x="4792435" y="1624693"/>
            <a:ext cx="2437617" cy="3486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75857" y="5257800"/>
            <a:ext cx="6931478" cy="1200329"/>
          </a:xfrm>
          <a:prstGeom prst="rect">
            <a:avLst/>
          </a:prstGeom>
          <a:noFill/>
        </p:spPr>
        <p:txBody>
          <a:bodyPr wrap="square" rtlCol="0">
            <a:spAutoFit/>
          </a:bodyPr>
          <a:lstStyle/>
          <a:p>
            <a:pPr algn="ctr"/>
            <a:r>
              <a:rPr lang="en-GB" sz="2400" dirty="0" smtClean="0">
                <a:latin typeface="Arial" panose="020B0604020202020204" pitchFamily="34" charset="0"/>
                <a:cs typeface="Arial" panose="020B0604020202020204" pitchFamily="34" charset="0"/>
              </a:rPr>
              <a:t>Read the stories from Happily Ever After. </a:t>
            </a:r>
          </a:p>
          <a:p>
            <a:pPr algn="ctr"/>
            <a:endParaRPr lang="en-GB" sz="2400" dirty="0">
              <a:latin typeface="Arial" panose="020B0604020202020204" pitchFamily="34" charset="0"/>
              <a:cs typeface="Arial" panose="020B0604020202020204" pitchFamily="34" charset="0"/>
            </a:endParaRPr>
          </a:p>
          <a:p>
            <a:pPr algn="ctr"/>
            <a:r>
              <a:rPr lang="en-GB" sz="2400" dirty="0" smtClean="0">
                <a:latin typeface="Arial" panose="020B0604020202020204" pitchFamily="34" charset="0"/>
                <a:cs typeface="Arial" panose="020B0604020202020204" pitchFamily="34" charset="0"/>
              </a:rPr>
              <a:t>How many questions can you answer correctly?</a:t>
            </a:r>
          </a:p>
        </p:txBody>
      </p:sp>
    </p:spTree>
    <p:extLst>
      <p:ext uri="{BB962C8B-B14F-4D97-AF65-F5344CB8AC3E}">
        <p14:creationId xmlns:p14="http://schemas.microsoft.com/office/powerpoint/2010/main" val="3744682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2715"/>
            <a:ext cx="10515600" cy="1325563"/>
          </a:xfrm>
        </p:spPr>
        <p:txBody>
          <a:bodyPr>
            <a:noAutofit/>
          </a:bodyPr>
          <a:lstStyle/>
          <a:p>
            <a:r>
              <a:rPr lang="en-GB" sz="3600" dirty="0" smtClean="0"/>
              <a:t/>
            </a:r>
            <a:br>
              <a:rPr lang="en-GB" sz="3600" dirty="0" smtClean="0"/>
            </a:br>
            <a:r>
              <a:rPr lang="en-GB" sz="3600" dirty="0" smtClean="0"/>
              <a:t>Uh oh …Humpty Dumpty  is lying on the floor. He has bruised his head and a there is a big crack. There’s blood pouring from it. He has fallen awkwardly. What should the King’s men do?</a:t>
            </a:r>
            <a:endParaRPr lang="en-GB" sz="3600" dirty="0"/>
          </a:p>
        </p:txBody>
      </p:sp>
      <p:sp>
        <p:nvSpPr>
          <p:cNvPr id="3" name="Content Placeholder 2"/>
          <p:cNvSpPr>
            <a:spLocks noGrp="1"/>
          </p:cNvSpPr>
          <p:nvPr>
            <p:ph idx="1"/>
          </p:nvPr>
        </p:nvSpPr>
        <p:spPr>
          <a:xfrm>
            <a:off x="838200" y="3503691"/>
            <a:ext cx="10515600" cy="4017696"/>
          </a:xfrm>
        </p:spPr>
        <p:txBody>
          <a:bodyPr/>
          <a:lstStyle/>
          <a:p>
            <a:pPr marL="0" lvl="0" indent="0">
              <a:buNone/>
            </a:pPr>
            <a:endParaRPr lang="en-GB" dirty="0">
              <a:solidFill>
                <a:srgbClr val="FF0000"/>
              </a:solidFill>
            </a:endParaRPr>
          </a:p>
          <a:p>
            <a:endParaRPr lang="en-GB" dirty="0"/>
          </a:p>
        </p:txBody>
      </p:sp>
      <p:sp>
        <p:nvSpPr>
          <p:cNvPr id="7" name="Content Placeholder 2"/>
          <p:cNvSpPr txBox="1">
            <a:spLocks/>
          </p:cNvSpPr>
          <p:nvPr/>
        </p:nvSpPr>
        <p:spPr>
          <a:xfrm>
            <a:off x="712694" y="371277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b="1" dirty="0" smtClean="0">
              <a:solidFill>
                <a:srgbClr val="00B050"/>
              </a:solidFill>
            </a:endParaRPr>
          </a:p>
          <a:p>
            <a:r>
              <a:rPr lang="en-GB" b="1" dirty="0" smtClean="0">
                <a:solidFill>
                  <a:srgbClr val="00B050"/>
                </a:solidFill>
                <a:latin typeface="Arial" panose="020B0604020202020204" pitchFamily="34" charset="0"/>
                <a:cs typeface="Arial" panose="020B0604020202020204" pitchFamily="34" charset="0"/>
              </a:rPr>
              <a:t>A – ring 999</a:t>
            </a:r>
          </a:p>
          <a:p>
            <a:r>
              <a:rPr lang="en-GB" b="1" dirty="0" smtClean="0">
                <a:solidFill>
                  <a:srgbClr val="00B050"/>
                </a:solidFill>
                <a:latin typeface="Arial" panose="020B0604020202020204" pitchFamily="34" charset="0"/>
                <a:cs typeface="Arial" panose="020B0604020202020204" pitchFamily="34" charset="0"/>
              </a:rPr>
              <a:t>B – not sure ring 111</a:t>
            </a:r>
          </a:p>
          <a:p>
            <a:r>
              <a:rPr lang="en-GB" b="1" dirty="0" smtClean="0">
                <a:solidFill>
                  <a:srgbClr val="00B050"/>
                </a:solidFill>
                <a:latin typeface="Arial" panose="020B0604020202020204" pitchFamily="34" charset="0"/>
                <a:cs typeface="Arial" panose="020B0604020202020204" pitchFamily="34" charset="0"/>
              </a:rPr>
              <a:t>C – go home</a:t>
            </a:r>
            <a:endParaRPr lang="en-GB" b="1" dirty="0">
              <a:solidFill>
                <a:srgbClr val="00B05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4705" y="3503691"/>
            <a:ext cx="3020291" cy="2927669"/>
          </a:xfrm>
          <a:prstGeom prst="rect">
            <a:avLst/>
          </a:prstGeom>
        </p:spPr>
      </p:pic>
    </p:spTree>
    <p:extLst>
      <p:ext uri="{BB962C8B-B14F-4D97-AF65-F5344CB8AC3E}">
        <p14:creationId xmlns:p14="http://schemas.microsoft.com/office/powerpoint/2010/main" val="346173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additive="base">
                                        <p:cTn id="1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694" y="2046470"/>
            <a:ext cx="10515600" cy="1325563"/>
          </a:xfrm>
        </p:spPr>
        <p:txBody>
          <a:bodyPr>
            <a:normAutofit fontScale="90000"/>
          </a:bodyPr>
          <a:lstStyle/>
          <a:p>
            <a:pPr marL="571500" indent="-571500">
              <a:buFont typeface="Wingdings" panose="05000000000000000000" pitchFamily="2" charset="2"/>
              <a:buChar char="ü"/>
            </a:pPr>
            <a:r>
              <a:rPr lang="en-GB" dirty="0" smtClean="0"/>
              <a:t>You are correct! Calling 999 was the right thing to do. Humpty Dumpty has a serious head injury and is losing lots of blood. Paramedics will come in an ambulance to treat him then take him to hospital.</a:t>
            </a:r>
            <a:endParaRPr lang="en-GB"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7620" b="8527"/>
          <a:stretch/>
        </p:blipFill>
        <p:spPr>
          <a:xfrm>
            <a:off x="4022160" y="4285965"/>
            <a:ext cx="3991780" cy="2330495"/>
          </a:xfrm>
        </p:spPr>
      </p:pic>
    </p:spTree>
    <p:extLst>
      <p:ext uri="{BB962C8B-B14F-4D97-AF65-F5344CB8AC3E}">
        <p14:creationId xmlns:p14="http://schemas.microsoft.com/office/powerpoint/2010/main" val="2477754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694" y="1366743"/>
            <a:ext cx="10515600" cy="1325563"/>
          </a:xfrm>
        </p:spPr>
        <p:txBody>
          <a:bodyPr>
            <a:normAutofit fontScale="90000"/>
          </a:bodyPr>
          <a:lstStyle/>
          <a:p>
            <a:r>
              <a:rPr lang="en-GB" dirty="0" smtClean="0"/>
              <a:t/>
            </a:r>
            <a:br>
              <a:rPr lang="en-GB" dirty="0" smtClean="0"/>
            </a:br>
            <a:r>
              <a:rPr lang="en-GB" dirty="0" err="1" smtClean="0"/>
              <a:t>Sniffley</a:t>
            </a:r>
            <a:r>
              <a:rPr lang="en-GB" dirty="0" smtClean="0"/>
              <a:t> has a cold and doesn’t want to spread his germs to his friends at work. He is coughing and sneezing. What should he do? </a:t>
            </a:r>
            <a:endParaRPr lang="en-GB" dirty="0"/>
          </a:p>
        </p:txBody>
      </p:sp>
      <p:sp>
        <p:nvSpPr>
          <p:cNvPr id="3" name="Content Placeholder 2"/>
          <p:cNvSpPr>
            <a:spLocks noGrp="1"/>
          </p:cNvSpPr>
          <p:nvPr>
            <p:ph idx="1"/>
          </p:nvPr>
        </p:nvSpPr>
        <p:spPr>
          <a:xfrm>
            <a:off x="712694" y="3594226"/>
            <a:ext cx="10515600" cy="4070878"/>
          </a:xfrm>
        </p:spPr>
        <p:txBody>
          <a:bodyPr/>
          <a:lstStyle/>
          <a:p>
            <a:r>
              <a:rPr lang="en-GB" b="1" dirty="0" smtClean="0">
                <a:solidFill>
                  <a:srgbClr val="00B050"/>
                </a:solidFill>
              </a:rPr>
              <a:t>A – ring 999</a:t>
            </a:r>
          </a:p>
          <a:p>
            <a:r>
              <a:rPr lang="en-GB" b="1" dirty="0" smtClean="0">
                <a:solidFill>
                  <a:srgbClr val="00B050"/>
                </a:solidFill>
              </a:rPr>
              <a:t>B – not sure ring 111</a:t>
            </a:r>
          </a:p>
          <a:p>
            <a:r>
              <a:rPr lang="en-GB" b="1" dirty="0" smtClean="0">
                <a:solidFill>
                  <a:srgbClr val="00B050"/>
                </a:solidFill>
              </a:rPr>
              <a:t>C – go to the pharmacist for some medicine</a:t>
            </a:r>
            <a:endParaRPr lang="en-GB" b="1" dirty="0">
              <a:solidFill>
                <a:srgbClr val="00B05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7788" y="3604903"/>
            <a:ext cx="2743200" cy="2743200"/>
          </a:xfrm>
          <a:prstGeom prst="rect">
            <a:avLst/>
          </a:prstGeom>
        </p:spPr>
      </p:pic>
    </p:spTree>
    <p:extLst>
      <p:ext uri="{BB962C8B-B14F-4D97-AF65-F5344CB8AC3E}">
        <p14:creationId xmlns:p14="http://schemas.microsoft.com/office/powerpoint/2010/main" val="242331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694" y="2128506"/>
            <a:ext cx="10515600" cy="1325563"/>
          </a:xfrm>
        </p:spPr>
        <p:txBody>
          <a:bodyPr>
            <a:normAutofit fontScale="90000"/>
          </a:bodyPr>
          <a:lstStyle/>
          <a:p>
            <a:r>
              <a:rPr lang="en-GB" dirty="0" smtClean="0"/>
              <a:t>You are correct! Going to the pharmacy for cold medicine is the best thing to do. </a:t>
            </a:r>
            <a:r>
              <a:rPr lang="en-GB" dirty="0" err="1" smtClean="0"/>
              <a:t>Sniffley</a:t>
            </a:r>
            <a:r>
              <a:rPr lang="en-GB" dirty="0" smtClean="0"/>
              <a:t> needs to rest at home and get better. This way he will not spread his germs to everyone else. </a:t>
            </a:r>
            <a:endParaRPr lang="en-GB"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895" t="5477" r="12395" b="13153"/>
          <a:stretch/>
        </p:blipFill>
        <p:spPr>
          <a:xfrm>
            <a:off x="4839418" y="4244197"/>
            <a:ext cx="2883177" cy="2216988"/>
          </a:xfrm>
        </p:spPr>
      </p:pic>
    </p:spTree>
    <p:extLst>
      <p:ext uri="{BB962C8B-B14F-4D97-AF65-F5344CB8AC3E}">
        <p14:creationId xmlns:p14="http://schemas.microsoft.com/office/powerpoint/2010/main" val="3803887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3118</TotalTime>
  <Words>1351</Words>
  <Application>Microsoft Office PowerPoint</Application>
  <PresentationFormat>Custom</PresentationFormat>
  <Paragraphs>104</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999 or not?</vt:lpstr>
      <vt:lpstr>When to call 999?</vt:lpstr>
      <vt:lpstr>When to call 111?</vt:lpstr>
      <vt:lpstr>Why might you go to the pharmacy or the doctor?</vt:lpstr>
      <vt:lpstr>Fairy tale scenarios</vt:lpstr>
      <vt:lpstr> Uh oh …Humpty Dumpty  is lying on the floor. He has bruised his head and a there is a big crack. There’s blood pouring from it. He has fallen awkwardly. What should the King’s men do?</vt:lpstr>
      <vt:lpstr>You are correct! Calling 999 was the right thing to do. Humpty Dumpty has a serious head injury and is losing lots of blood. Paramedics will come in an ambulance to treat him then take him to hospital.</vt:lpstr>
      <vt:lpstr> Sniffley has a cold and doesn’t want to spread his germs to his friends at work. He is coughing and sneezing. What should he do? </vt:lpstr>
      <vt:lpstr>You are correct! Going to the pharmacy for cold medicine is the best thing to do. Sniffley needs to rest at home and get better. This way he will not spread his germs to everyone else. </vt:lpstr>
      <vt:lpstr> Oh no! Snow White is laid out on the floor, unconscious next to the breakfast table. Sneezey can’t wake her up. An apple with a bite out of it lies next to her.  What would you do?</vt:lpstr>
      <vt:lpstr>You are correct! Calling 999 was the correct thing to do. Snow White has had an allergic reaction to the apple. She needs to get some special medicine to make her better. Paramedics will help to relieve the symptoms of the allergic reaction and then she will get checked over at hospital.</vt:lpstr>
      <vt:lpstr>       The handsome prince is totally exhausted after rescuing Sleeping Beauty. This has caused him to have a seizure. This happens to him when he over does it. Luckily for him, Sleeping Beauty acts quickly. What to do what should she do?</vt:lpstr>
      <vt:lpstr>You are correct! Sleeping Beauty called 111 for medical advice because the seizure was over quickly and she’d seen it happen to the prince before. She checked the Prince wasn’t in any danger. She took the advice of the 111 operator on the phone and stayed with the prince until he was feeling much better.</vt:lpstr>
      <vt:lpstr>  The witch has been baking. She accidently touched the hot tray. The burns are really bad. Her skin has turned white and red. She has blisters. She is in lots of pain. What would you do?  </vt:lpstr>
      <vt:lpstr>You are correct! Because the burns are bad it is best to call 999. The operator will help you treat the burns by putting the burn under cold water, wrapping it in cling film. The witch can then go to hospital in the ambulance where they can treat the burn and make the witch better again. What would you do if you had  a little burn on your finger?  </vt:lpstr>
      <vt:lpstr>The gingerbread man was running too fast. He has fallen and has grazed his knee and hands! What would you do? </vt:lpstr>
      <vt:lpstr>You are correct! Getting an adult to clean the graze with an antiseptic wipe will help the graze heal correctly.   There is no need for the gingerbread man to go to hospital. </vt:lpstr>
      <vt:lpstr>Oh dear! Poor Little Red Riding Hood has a very sore ear and is struggling to swallow because her throat is so sore. What would you tell her to do?</vt:lpstr>
      <vt:lpstr>You are correct! Going to the pharmacy for medicine is the correct thing to do. Little Red Riding Hood needs to rest at home and get better. This way she will not spread her germs to everyone else. If she doesn’t seem to be getting better she can make an appointment with her GP. </vt:lpstr>
      <vt:lpstr>Oh my goodness! One of the three little pigs has got a bad pain in his chest. He is out of breath and feels tingling in his arms. What should his brothers do immediately ?</vt:lpstr>
      <vt:lpstr>You are correct! Calling 999 was the correct thing to do. The operator will give instructions to help save his life. The paramedics will help someone who is having a heart attack until they get to hospital for further treatment.</vt:lpstr>
      <vt:lpstr>Ooops! Jack has fallen from his beanstalk. His ankle is hurting. He is struggling to walk. His mum isn’t sure if it is sprained or broken. What should he do?</vt:lpstr>
      <vt:lpstr>You are correct! Because Jack’s mum was not sure what to do, calling 111 for medical advice was the best thing to do. She took the advice of the 111 operator on the phone and took Jack in the car to the walk in centre to get his ankle checked.</vt:lpstr>
      <vt:lpstr>Oh dear! Rapunzel has just bumped  her head with the Prince. They are both awake. Their heads are a little red and both have a small raised lump. What would you do if this had happened to you?</vt:lpstr>
      <vt:lpstr>Yes! You can stay at home or school if you bump heads with someone and it is not serious. They can hold an ice pack (or a bag of frozen peas in a tea towel) to the injury regularly for short periods in the first few days to bring down any swelling and rest. You can take some medicine if your head hurts. An adult will keep on checking you are ok. If you feel worse you must tell them.</vt:lpstr>
      <vt:lpstr>Goldilocks was helping herself to the bears’ grapes. She didn’t chop them in half and now one is stuck in her throat. Luckily the three bears have just got back. Mummy bear is trying to get it out. What should daddy bear do ?</vt:lpstr>
      <vt:lpstr>You are correct! Calling 999 is the correct thing to do. Goldilocks is choking is struggling to breathe. Mummy bear cannot get the grape out so an ambulance is on its way. The paramedics will try to get the grape out and/or help her to breathe, then she  can be taken to hospital to be checked.</vt:lpstr>
      <vt:lpstr>Where can you get help?</vt:lpstr>
      <vt:lpstr>What to do in an emergency</vt:lpstr>
      <vt:lpstr>www.nwas.nhs.uk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Kellett</dc:creator>
  <cp:lastModifiedBy>Fiona Bateson</cp:lastModifiedBy>
  <cp:revision>98</cp:revision>
  <dcterms:created xsi:type="dcterms:W3CDTF">2020-01-16T13:41:55Z</dcterms:created>
  <dcterms:modified xsi:type="dcterms:W3CDTF">2020-02-05T10:22:04Z</dcterms:modified>
</cp:coreProperties>
</file>